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cade Gamer" panose="020B0604020202020204" charset="0"/>
      <p:regular r:id="rId14"/>
    </p:embeddedFont>
    <p:embeddedFont>
      <p:font typeface="Disket Mono" panose="020B0604020202020204" charset="0"/>
      <p:regular r:id="rId15"/>
    </p:embeddedFont>
    <p:embeddedFont>
      <p:font typeface="Disket Mono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8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svg"/><Relationship Id="rId21" Type="http://schemas.openxmlformats.org/officeDocument/2006/relationships/image" Target="../media/image20.gif"/><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gif"/></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gif"/><Relationship Id="rId5" Type="http://schemas.openxmlformats.org/officeDocument/2006/relationships/image" Target="../media/image46.sv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31.gif"/><Relationship Id="rId18" Type="http://schemas.openxmlformats.org/officeDocument/2006/relationships/image" Target="../media/image36.svg"/><Relationship Id="rId3" Type="http://schemas.openxmlformats.org/officeDocument/2006/relationships/image" Target="../media/image23.svg"/><Relationship Id="rId21" Type="http://schemas.openxmlformats.org/officeDocument/2006/relationships/image" Target="../media/image39.png"/><Relationship Id="rId7" Type="http://schemas.openxmlformats.org/officeDocument/2006/relationships/image" Target="../media/image8.png"/><Relationship Id="rId12" Type="http://schemas.openxmlformats.org/officeDocument/2006/relationships/image" Target="../media/image30.gif"/><Relationship Id="rId17" Type="http://schemas.openxmlformats.org/officeDocument/2006/relationships/image" Target="../media/image35.png"/><Relationship Id="rId2" Type="http://schemas.openxmlformats.org/officeDocument/2006/relationships/image" Target="../media/image22.png"/><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29.gif"/><Relationship Id="rId24" Type="http://schemas.openxmlformats.org/officeDocument/2006/relationships/image" Target="../media/image42.svg"/><Relationship Id="rId5" Type="http://schemas.openxmlformats.org/officeDocument/2006/relationships/image" Target="../media/image25.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image" Target="../media/image24.gif"/><Relationship Id="rId9" Type="http://schemas.openxmlformats.org/officeDocument/2006/relationships/image" Target="../media/image27.png"/><Relationship Id="rId14" Type="http://schemas.openxmlformats.org/officeDocument/2006/relationships/image" Target="../media/image32.gif"/><Relationship Id="rId22" Type="http://schemas.openxmlformats.org/officeDocument/2006/relationships/image" Target="../media/image40.sv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svg"/><Relationship Id="rId7"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gif"/><Relationship Id="rId5" Type="http://schemas.openxmlformats.org/officeDocument/2006/relationships/image" Target="../media/image46.sv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 name="Group 7"/>
          <p:cNvGrpSpPr/>
          <p:nvPr/>
        </p:nvGrpSpPr>
        <p:grpSpPr>
          <a:xfrm>
            <a:off x="1509980" y="1509980"/>
            <a:ext cx="15268040" cy="6685149"/>
            <a:chOff x="0" y="0"/>
            <a:chExt cx="4021212" cy="1760698"/>
          </a:xfrm>
        </p:grpSpPr>
        <p:sp>
          <p:nvSpPr>
            <p:cNvPr id="8" name="Freeform 8"/>
            <p:cNvSpPr/>
            <p:nvPr/>
          </p:nvSpPr>
          <p:spPr>
            <a:xfrm>
              <a:off x="0" y="0"/>
              <a:ext cx="4021212" cy="1760698"/>
            </a:xfrm>
            <a:custGeom>
              <a:avLst/>
              <a:gdLst/>
              <a:ahLst/>
              <a:cxnLst/>
              <a:rect l="l" t="t" r="r" b="b"/>
              <a:pathLst>
                <a:path w="4021212" h="1760698">
                  <a:moveTo>
                    <a:pt x="24846" y="0"/>
                  </a:moveTo>
                  <a:lnTo>
                    <a:pt x="3996366" y="0"/>
                  </a:lnTo>
                  <a:cubicBezTo>
                    <a:pt x="4010088" y="0"/>
                    <a:pt x="4021212" y="11124"/>
                    <a:pt x="4021212" y="24846"/>
                  </a:cubicBezTo>
                  <a:lnTo>
                    <a:pt x="4021212" y="1735851"/>
                  </a:lnTo>
                  <a:cubicBezTo>
                    <a:pt x="4021212" y="1749574"/>
                    <a:pt x="4010088" y="1760698"/>
                    <a:pt x="3996366" y="1760698"/>
                  </a:cubicBezTo>
                  <a:lnTo>
                    <a:pt x="24846" y="1760698"/>
                  </a:lnTo>
                  <a:cubicBezTo>
                    <a:pt x="11124" y="1760698"/>
                    <a:pt x="0" y="1749574"/>
                    <a:pt x="0" y="1735851"/>
                  </a:cubicBezTo>
                  <a:lnTo>
                    <a:pt x="0" y="24846"/>
                  </a:lnTo>
                  <a:cubicBezTo>
                    <a:pt x="0" y="11124"/>
                    <a:pt x="11124" y="0"/>
                    <a:pt x="24846" y="0"/>
                  </a:cubicBezTo>
                  <a:close/>
                </a:path>
              </a:pathLst>
            </a:custGeom>
            <a:solidFill>
              <a:srgbClr val="000000"/>
            </a:solidFill>
            <a:ln w="47625" cap="rnd">
              <a:solidFill>
                <a:srgbClr val="21EF80"/>
              </a:solidFill>
              <a:prstDash val="solid"/>
              <a:round/>
            </a:ln>
          </p:spPr>
        </p:sp>
        <p:sp>
          <p:nvSpPr>
            <p:cNvPr id="9" name="TextBox 9"/>
            <p:cNvSpPr txBox="1"/>
            <p:nvPr/>
          </p:nvSpPr>
          <p:spPr>
            <a:xfrm>
              <a:off x="0" y="-28575"/>
              <a:ext cx="4021212" cy="1789273"/>
            </a:xfrm>
            <a:prstGeom prst="rect">
              <a:avLst/>
            </a:prstGeom>
          </p:spPr>
          <p:txBody>
            <a:bodyPr lIns="254000" tIns="254000" rIns="254000" bIns="254000" rtlCol="0" anchor="ctr"/>
            <a:lstStyle/>
            <a:p>
              <a:pPr algn="ctr">
                <a:lnSpc>
                  <a:spcPts val="2100"/>
                </a:lnSpc>
              </a:pPr>
              <a:endParaRPr/>
            </a:p>
          </p:txBody>
        </p:sp>
      </p:grpSp>
      <p:sp>
        <p:nvSpPr>
          <p:cNvPr id="10" name="Freeform 10"/>
          <p:cNvSpPr/>
          <p:nvPr/>
        </p:nvSpPr>
        <p:spPr>
          <a:xfrm>
            <a:off x="15341087" y="6151992"/>
            <a:ext cx="3370555" cy="3571879"/>
          </a:xfrm>
          <a:custGeom>
            <a:avLst/>
            <a:gdLst/>
            <a:ahLst/>
            <a:cxnLst/>
            <a:rect l="l" t="t" r="r" b="b"/>
            <a:pathLst>
              <a:path w="3370555" h="3571879">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1" name="Picture 11"/>
          <p:cNvPicPr>
            <a:picLocks noChangeAspect="1"/>
          </p:cNvPicPr>
          <p:nvPr/>
        </p:nvPicPr>
        <p:blipFill>
          <a:blip r:embed="rId8"/>
          <a:srcRect/>
          <a:stretch>
            <a:fillRect/>
          </a:stretch>
        </p:blipFill>
        <p:spPr>
          <a:xfrm>
            <a:off x="2361856" y="6943369"/>
            <a:ext cx="2319862" cy="2761741"/>
          </a:xfrm>
          <a:prstGeom prst="rect">
            <a:avLst/>
          </a:prstGeom>
        </p:spPr>
      </p:pic>
      <p:sp>
        <p:nvSpPr>
          <p:cNvPr id="12" name="Freeform 12"/>
          <p:cNvSpPr/>
          <p:nvPr/>
        </p:nvSpPr>
        <p:spPr>
          <a:xfrm flipH="1">
            <a:off x="6457336" y="8762719"/>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7919781" y="6063267"/>
            <a:ext cx="2196534" cy="938519"/>
          </a:xfrm>
          <a:custGeom>
            <a:avLst/>
            <a:gdLst/>
            <a:ahLst/>
            <a:cxnLst/>
            <a:rect l="l" t="t" r="r" b="b"/>
            <a:pathLst>
              <a:path w="2196534" h="938519">
                <a:moveTo>
                  <a:pt x="0" y="0"/>
                </a:moveTo>
                <a:lnTo>
                  <a:pt x="2196534" y="0"/>
                </a:lnTo>
                <a:lnTo>
                  <a:pt x="2196534" y="938519"/>
                </a:lnTo>
                <a:lnTo>
                  <a:pt x="0" y="9385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TextBox 14"/>
          <p:cNvSpPr txBox="1"/>
          <p:nvPr/>
        </p:nvSpPr>
        <p:spPr>
          <a:xfrm>
            <a:off x="15511053" y="682309"/>
            <a:ext cx="1952265" cy="336677"/>
          </a:xfrm>
          <a:prstGeom prst="rect">
            <a:avLst/>
          </a:prstGeom>
        </p:spPr>
        <p:txBody>
          <a:bodyPr lIns="0" tIns="0" rIns="0" bIns="0" rtlCol="0" anchor="t">
            <a:spAutoFit/>
          </a:bodyPr>
          <a:lstStyle/>
          <a:p>
            <a:pPr algn="r">
              <a:lnSpc>
                <a:spcPts val="2463"/>
              </a:lnSpc>
            </a:pPr>
            <a:r>
              <a:rPr lang="en-US" sz="2199">
                <a:solidFill>
                  <a:srgbClr val="FF63D8"/>
                </a:solidFill>
                <a:latin typeface="Arcade Gamer"/>
              </a:rPr>
              <a:t>PEMAIN 2</a:t>
            </a:r>
          </a:p>
        </p:txBody>
      </p:sp>
      <p:sp>
        <p:nvSpPr>
          <p:cNvPr id="15" name="Freeform 15"/>
          <p:cNvSpPr/>
          <p:nvPr/>
        </p:nvSpPr>
        <p:spPr>
          <a:xfrm>
            <a:off x="2695009" y="596383"/>
            <a:ext cx="2377744" cy="432317"/>
          </a:xfrm>
          <a:custGeom>
            <a:avLst/>
            <a:gdLst/>
            <a:ahLst/>
            <a:cxnLst/>
            <a:rect l="l" t="t" r="r" b="b"/>
            <a:pathLst>
              <a:path w="2377744" h="432317">
                <a:moveTo>
                  <a:pt x="0" y="0"/>
                </a:moveTo>
                <a:lnTo>
                  <a:pt x="2377745" y="0"/>
                </a:lnTo>
                <a:lnTo>
                  <a:pt x="2377745" y="432317"/>
                </a:lnTo>
                <a:lnTo>
                  <a:pt x="0" y="4323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13424017" y="670536"/>
            <a:ext cx="2087036" cy="379461"/>
          </a:xfrm>
          <a:custGeom>
            <a:avLst/>
            <a:gdLst/>
            <a:ahLst/>
            <a:cxnLst/>
            <a:rect l="l" t="t" r="r" b="b"/>
            <a:pathLst>
              <a:path w="2087036" h="379461">
                <a:moveTo>
                  <a:pt x="0" y="0"/>
                </a:moveTo>
                <a:lnTo>
                  <a:pt x="2087036" y="0"/>
                </a:lnTo>
                <a:lnTo>
                  <a:pt x="2087036" y="379461"/>
                </a:lnTo>
                <a:lnTo>
                  <a:pt x="0" y="37946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flipH="1">
            <a:off x="13950410" y="8614008"/>
            <a:ext cx="1855950" cy="1091101"/>
          </a:xfrm>
          <a:custGeom>
            <a:avLst/>
            <a:gdLst/>
            <a:ahLst/>
            <a:cxnLst/>
            <a:rect l="l" t="t" r="r" b="b"/>
            <a:pathLst>
              <a:path w="1855950" h="1091101">
                <a:moveTo>
                  <a:pt x="1855950" y="0"/>
                </a:moveTo>
                <a:lnTo>
                  <a:pt x="0" y="0"/>
                </a:lnTo>
                <a:lnTo>
                  <a:pt x="0" y="1091101"/>
                </a:lnTo>
                <a:lnTo>
                  <a:pt x="1855950" y="1091101"/>
                </a:lnTo>
                <a:lnTo>
                  <a:pt x="1855950" y="0"/>
                </a:lnTo>
                <a:close/>
              </a:path>
            </a:pathLst>
          </a:custGeom>
          <a:blipFill>
            <a:blip r:embed="rId17">
              <a:extLst>
                <a:ext uri="{96DAC541-7B7A-43D3-8B79-37D633B846F1}">
                  <asvg:svgBlip xmlns:asvg="http://schemas.microsoft.com/office/drawing/2016/SVG/main" r:embed="rId18"/>
                </a:ext>
              </a:extLst>
            </a:blip>
            <a:stretch>
              <a:fillRect b="-10100"/>
            </a:stretch>
          </a:blipFill>
        </p:spPr>
      </p:sp>
      <p:sp>
        <p:nvSpPr>
          <p:cNvPr id="18" name="Freeform 18"/>
          <p:cNvSpPr/>
          <p:nvPr/>
        </p:nvSpPr>
        <p:spPr>
          <a:xfrm>
            <a:off x="375433" y="6228904"/>
            <a:ext cx="2319577" cy="3476205"/>
          </a:xfrm>
          <a:custGeom>
            <a:avLst/>
            <a:gdLst/>
            <a:ahLst/>
            <a:cxnLst/>
            <a:rect l="l" t="t" r="r" b="b"/>
            <a:pathLst>
              <a:path w="2319577" h="3476205">
                <a:moveTo>
                  <a:pt x="0" y="0"/>
                </a:moveTo>
                <a:lnTo>
                  <a:pt x="2319576" y="0"/>
                </a:lnTo>
                <a:lnTo>
                  <a:pt x="2319576" y="3476205"/>
                </a:lnTo>
                <a:lnTo>
                  <a:pt x="0" y="347620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pic>
        <p:nvPicPr>
          <p:cNvPr id="19" name="Picture 19"/>
          <p:cNvPicPr>
            <a:picLocks noChangeAspect="1"/>
          </p:cNvPicPr>
          <p:nvPr/>
        </p:nvPicPr>
        <p:blipFill>
          <a:blip r:embed="rId21">
            <a:alphaModFix amt="71000"/>
          </a:blip>
          <a:srcRect/>
          <a:stretch>
            <a:fillRect/>
          </a:stretch>
        </p:blipFill>
        <p:spPr>
          <a:xfrm rot="604890">
            <a:off x="17509575" y="4896612"/>
            <a:ext cx="554300" cy="577396"/>
          </a:xfrm>
          <a:prstGeom prst="rect">
            <a:avLst/>
          </a:prstGeom>
        </p:spPr>
      </p:pic>
      <p:pic>
        <p:nvPicPr>
          <p:cNvPr id="20" name="Picture 20"/>
          <p:cNvPicPr>
            <a:picLocks noChangeAspect="1"/>
          </p:cNvPicPr>
          <p:nvPr/>
        </p:nvPicPr>
        <p:blipFill>
          <a:blip r:embed="rId21">
            <a:alphaModFix amt="71000"/>
          </a:blip>
          <a:srcRect/>
          <a:stretch>
            <a:fillRect/>
          </a:stretch>
        </p:blipFill>
        <p:spPr>
          <a:xfrm rot="-1221735">
            <a:off x="17085962" y="3338385"/>
            <a:ext cx="397359" cy="413915"/>
          </a:xfrm>
          <a:prstGeom prst="rect">
            <a:avLst/>
          </a:prstGeom>
        </p:spPr>
      </p:pic>
      <p:pic>
        <p:nvPicPr>
          <p:cNvPr id="21" name="Picture 21"/>
          <p:cNvPicPr>
            <a:picLocks noChangeAspect="1"/>
          </p:cNvPicPr>
          <p:nvPr/>
        </p:nvPicPr>
        <p:blipFill>
          <a:blip r:embed="rId21">
            <a:alphaModFix amt="71000"/>
          </a:blip>
          <a:srcRect/>
          <a:stretch>
            <a:fillRect/>
          </a:stretch>
        </p:blipFill>
        <p:spPr>
          <a:xfrm>
            <a:off x="17517576" y="1957766"/>
            <a:ext cx="269149" cy="280364"/>
          </a:xfrm>
          <a:prstGeom prst="rect">
            <a:avLst/>
          </a:prstGeom>
        </p:spPr>
      </p:pic>
      <p:pic>
        <p:nvPicPr>
          <p:cNvPr id="22" name="Picture 22"/>
          <p:cNvPicPr>
            <a:picLocks noChangeAspect="1"/>
          </p:cNvPicPr>
          <p:nvPr/>
        </p:nvPicPr>
        <p:blipFill>
          <a:blip r:embed="rId21">
            <a:alphaModFix amt="71000"/>
          </a:blip>
          <a:srcRect/>
          <a:stretch>
            <a:fillRect/>
          </a:stretch>
        </p:blipFill>
        <p:spPr>
          <a:xfrm rot="-599390">
            <a:off x="421312" y="5056909"/>
            <a:ext cx="554300" cy="577396"/>
          </a:xfrm>
          <a:prstGeom prst="rect">
            <a:avLst/>
          </a:prstGeom>
        </p:spPr>
      </p:pic>
      <p:pic>
        <p:nvPicPr>
          <p:cNvPr id="23" name="Picture 23"/>
          <p:cNvPicPr>
            <a:picLocks noChangeAspect="1"/>
          </p:cNvPicPr>
          <p:nvPr/>
        </p:nvPicPr>
        <p:blipFill>
          <a:blip r:embed="rId21">
            <a:alphaModFix amt="71000"/>
          </a:blip>
          <a:srcRect/>
          <a:stretch>
            <a:fillRect/>
          </a:stretch>
        </p:blipFill>
        <p:spPr>
          <a:xfrm rot="368085">
            <a:off x="788009" y="3418711"/>
            <a:ext cx="397359" cy="413915"/>
          </a:xfrm>
          <a:prstGeom prst="rect">
            <a:avLst/>
          </a:prstGeom>
        </p:spPr>
      </p:pic>
      <p:pic>
        <p:nvPicPr>
          <p:cNvPr id="24" name="Picture 24"/>
          <p:cNvPicPr>
            <a:picLocks noChangeAspect="1"/>
          </p:cNvPicPr>
          <p:nvPr/>
        </p:nvPicPr>
        <p:blipFill>
          <a:blip r:embed="rId21">
            <a:alphaModFix amt="71000"/>
          </a:blip>
          <a:srcRect/>
          <a:stretch>
            <a:fillRect/>
          </a:stretch>
        </p:blipFill>
        <p:spPr>
          <a:xfrm rot="-980286">
            <a:off x="463881" y="1925570"/>
            <a:ext cx="269149" cy="280364"/>
          </a:xfrm>
          <a:prstGeom prst="rect">
            <a:avLst/>
          </a:prstGeom>
        </p:spPr>
      </p:pic>
      <p:pic>
        <p:nvPicPr>
          <p:cNvPr id="25" name="Picture 25"/>
          <p:cNvPicPr>
            <a:picLocks noChangeAspect="1"/>
          </p:cNvPicPr>
          <p:nvPr/>
        </p:nvPicPr>
        <p:blipFill>
          <a:blip r:embed="rId22"/>
          <a:srcRect/>
          <a:stretch>
            <a:fillRect/>
          </a:stretch>
        </p:blipFill>
        <p:spPr>
          <a:xfrm>
            <a:off x="10288157" y="6476338"/>
            <a:ext cx="978075" cy="934061"/>
          </a:xfrm>
          <a:prstGeom prst="rect">
            <a:avLst/>
          </a:prstGeom>
        </p:spPr>
      </p:pic>
      <p:sp>
        <p:nvSpPr>
          <p:cNvPr id="26" name="TextBox 26"/>
          <p:cNvSpPr txBox="1"/>
          <p:nvPr/>
        </p:nvSpPr>
        <p:spPr>
          <a:xfrm>
            <a:off x="828291" y="639714"/>
            <a:ext cx="1866718" cy="336677"/>
          </a:xfrm>
          <a:prstGeom prst="rect">
            <a:avLst/>
          </a:prstGeom>
        </p:spPr>
        <p:txBody>
          <a:bodyPr lIns="0" tIns="0" rIns="0" bIns="0" rtlCol="0" anchor="t">
            <a:spAutoFit/>
          </a:bodyPr>
          <a:lstStyle/>
          <a:p>
            <a:pPr>
              <a:lnSpc>
                <a:spcPts val="2463"/>
              </a:lnSpc>
            </a:pPr>
            <a:r>
              <a:rPr lang="en-US" sz="2199">
                <a:solidFill>
                  <a:srgbClr val="585EFF"/>
                </a:solidFill>
                <a:latin typeface="Arcade Gamer"/>
              </a:rPr>
              <a:t>PEMAIN 1</a:t>
            </a:r>
          </a:p>
        </p:txBody>
      </p:sp>
      <p:sp>
        <p:nvSpPr>
          <p:cNvPr id="27" name="TextBox 27"/>
          <p:cNvSpPr txBox="1"/>
          <p:nvPr/>
        </p:nvSpPr>
        <p:spPr>
          <a:xfrm>
            <a:off x="6318624" y="8686974"/>
            <a:ext cx="5650752" cy="407669"/>
          </a:xfrm>
          <a:prstGeom prst="rect">
            <a:avLst/>
          </a:prstGeom>
        </p:spPr>
        <p:txBody>
          <a:bodyPr lIns="0" tIns="0" rIns="0" bIns="0" rtlCol="0" anchor="t">
            <a:spAutoFit/>
          </a:bodyPr>
          <a:lstStyle/>
          <a:p>
            <a:pPr algn="ctr">
              <a:lnSpc>
                <a:spcPts val="3255"/>
              </a:lnSpc>
              <a:spcBef>
                <a:spcPct val="0"/>
              </a:spcBef>
            </a:pPr>
            <a:r>
              <a:rPr lang="en-US" sz="2325">
                <a:solidFill>
                  <a:srgbClr val="FFFFFF"/>
                </a:solidFill>
                <a:latin typeface="Disket Mono"/>
              </a:rPr>
              <a:t>kelompok 1</a:t>
            </a:r>
          </a:p>
        </p:txBody>
      </p:sp>
      <p:sp>
        <p:nvSpPr>
          <p:cNvPr id="28" name="TextBox 28"/>
          <p:cNvSpPr txBox="1"/>
          <p:nvPr/>
        </p:nvSpPr>
        <p:spPr>
          <a:xfrm>
            <a:off x="2361856" y="2470934"/>
            <a:ext cx="13564288" cy="1367026"/>
          </a:xfrm>
          <a:prstGeom prst="rect">
            <a:avLst/>
          </a:prstGeom>
        </p:spPr>
        <p:txBody>
          <a:bodyPr lIns="0" tIns="0" rIns="0" bIns="0" rtlCol="0" anchor="t">
            <a:spAutoFit/>
          </a:bodyPr>
          <a:lstStyle/>
          <a:p>
            <a:pPr algn="ctr">
              <a:lnSpc>
                <a:spcPts val="9995"/>
              </a:lnSpc>
            </a:pPr>
            <a:r>
              <a:rPr lang="en-US" sz="8924">
                <a:solidFill>
                  <a:srgbClr val="FF63D8"/>
                </a:solidFill>
                <a:latin typeface="Arcade Gamer"/>
              </a:rPr>
              <a:t>GAME BELWIS TD</a:t>
            </a:r>
          </a:p>
        </p:txBody>
      </p:sp>
      <p:sp>
        <p:nvSpPr>
          <p:cNvPr id="29" name="TextBox 29"/>
          <p:cNvSpPr txBox="1"/>
          <p:nvPr/>
        </p:nvSpPr>
        <p:spPr>
          <a:xfrm>
            <a:off x="7021769" y="682309"/>
            <a:ext cx="4244462" cy="336677"/>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SKOR TERTINGGI 2500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34214" y="845591"/>
            <a:ext cx="988972" cy="1061143"/>
            <a:chOff x="0" y="0"/>
            <a:chExt cx="757519" cy="812800"/>
          </a:xfrm>
        </p:grpSpPr>
        <p:sp>
          <p:nvSpPr>
            <p:cNvPr id="3" name="Freeform 3"/>
            <p:cNvSpPr/>
            <p:nvPr/>
          </p:nvSpPr>
          <p:spPr>
            <a:xfrm>
              <a:off x="0" y="0"/>
              <a:ext cx="757519" cy="812800"/>
            </a:xfrm>
            <a:custGeom>
              <a:avLst/>
              <a:gdLst/>
              <a:ahLst/>
              <a:cxnLst/>
              <a:rect l="l" t="t" r="r" b="b"/>
              <a:pathLst>
                <a:path w="757519" h="812800">
                  <a:moveTo>
                    <a:pt x="378760" y="0"/>
                  </a:moveTo>
                  <a:cubicBezTo>
                    <a:pt x="169576" y="0"/>
                    <a:pt x="0" y="181951"/>
                    <a:pt x="0" y="406400"/>
                  </a:cubicBezTo>
                  <a:cubicBezTo>
                    <a:pt x="0" y="630849"/>
                    <a:pt x="169576" y="812800"/>
                    <a:pt x="378760" y="812800"/>
                  </a:cubicBezTo>
                  <a:cubicBezTo>
                    <a:pt x="587943" y="812800"/>
                    <a:pt x="757519" y="630849"/>
                    <a:pt x="757519" y="406400"/>
                  </a:cubicBezTo>
                  <a:cubicBezTo>
                    <a:pt x="757519" y="181951"/>
                    <a:pt x="587943" y="0"/>
                    <a:pt x="378760" y="0"/>
                  </a:cubicBezTo>
                  <a:close/>
                </a:path>
              </a:pathLst>
            </a:custGeom>
            <a:solidFill>
              <a:srgbClr val="00C49C"/>
            </a:solidFill>
          </p:spPr>
        </p:sp>
        <p:sp>
          <p:nvSpPr>
            <p:cNvPr id="4" name="TextBox 4"/>
            <p:cNvSpPr txBox="1"/>
            <p:nvPr/>
          </p:nvSpPr>
          <p:spPr>
            <a:xfrm>
              <a:off x="71017" y="19050"/>
              <a:ext cx="615484" cy="717550"/>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3624129" y="5143500"/>
            <a:ext cx="3944571" cy="2316289"/>
          </a:xfrm>
          <a:custGeom>
            <a:avLst/>
            <a:gdLst/>
            <a:ahLst/>
            <a:cxnLst/>
            <a:rect l="l" t="t" r="r" b="b"/>
            <a:pathLst>
              <a:path w="3944571" h="2316289">
                <a:moveTo>
                  <a:pt x="0" y="0"/>
                </a:moveTo>
                <a:lnTo>
                  <a:pt x="3944570" y="0"/>
                </a:lnTo>
                <a:lnTo>
                  <a:pt x="3944570" y="2316289"/>
                </a:lnTo>
                <a:lnTo>
                  <a:pt x="0" y="2316289"/>
                </a:lnTo>
                <a:lnTo>
                  <a:pt x="0" y="0"/>
                </a:lnTo>
                <a:close/>
              </a:path>
            </a:pathLst>
          </a:custGeom>
          <a:blipFill>
            <a:blip r:embed="rId2"/>
            <a:stretch>
              <a:fillRect/>
            </a:stretch>
          </a:blipFill>
        </p:spPr>
      </p:sp>
      <p:sp>
        <p:nvSpPr>
          <p:cNvPr id="6" name="Freeform 6"/>
          <p:cNvSpPr/>
          <p:nvPr/>
        </p:nvSpPr>
        <p:spPr>
          <a:xfrm>
            <a:off x="10870613" y="5143500"/>
            <a:ext cx="3158380" cy="971809"/>
          </a:xfrm>
          <a:custGeom>
            <a:avLst/>
            <a:gdLst/>
            <a:ahLst/>
            <a:cxnLst/>
            <a:rect l="l" t="t" r="r" b="b"/>
            <a:pathLst>
              <a:path w="3158380" h="971809">
                <a:moveTo>
                  <a:pt x="0" y="0"/>
                </a:moveTo>
                <a:lnTo>
                  <a:pt x="3158380" y="0"/>
                </a:lnTo>
                <a:lnTo>
                  <a:pt x="3158380" y="971809"/>
                </a:lnTo>
                <a:lnTo>
                  <a:pt x="0" y="971809"/>
                </a:lnTo>
                <a:lnTo>
                  <a:pt x="0" y="0"/>
                </a:lnTo>
                <a:close/>
              </a:path>
            </a:pathLst>
          </a:custGeom>
          <a:blipFill>
            <a:blip r:embed="rId3"/>
            <a:stretch>
              <a:fillRect/>
            </a:stretch>
          </a:blipFill>
        </p:spPr>
      </p:sp>
      <p:sp>
        <p:nvSpPr>
          <p:cNvPr id="7" name="TextBox 7"/>
          <p:cNvSpPr txBox="1"/>
          <p:nvPr/>
        </p:nvSpPr>
        <p:spPr>
          <a:xfrm>
            <a:off x="1810131" y="909183"/>
            <a:ext cx="5290970" cy="838709"/>
          </a:xfrm>
          <a:prstGeom prst="rect">
            <a:avLst/>
          </a:prstGeom>
        </p:spPr>
        <p:txBody>
          <a:bodyPr lIns="0" tIns="0" rIns="0" bIns="0" rtlCol="0" anchor="t">
            <a:spAutoFit/>
          </a:bodyPr>
          <a:lstStyle/>
          <a:p>
            <a:pPr algn="ctr">
              <a:lnSpc>
                <a:spcPts val="6975"/>
              </a:lnSpc>
              <a:spcBef>
                <a:spcPct val="0"/>
              </a:spcBef>
            </a:pPr>
            <a:r>
              <a:rPr lang="en-US" sz="4982">
                <a:solidFill>
                  <a:srgbClr val="FFFFFF"/>
                </a:solidFill>
                <a:latin typeface="Disket Mono"/>
              </a:rPr>
              <a:t>class button</a:t>
            </a:r>
          </a:p>
        </p:txBody>
      </p:sp>
      <p:sp>
        <p:nvSpPr>
          <p:cNvPr id="8" name="TextBox 8"/>
          <p:cNvSpPr txBox="1"/>
          <p:nvPr/>
        </p:nvSpPr>
        <p:spPr>
          <a:xfrm>
            <a:off x="1817965" y="3161770"/>
            <a:ext cx="14652070" cy="415290"/>
          </a:xfrm>
          <a:prstGeom prst="rect">
            <a:avLst/>
          </a:prstGeom>
        </p:spPr>
        <p:txBody>
          <a:bodyPr lIns="0" tIns="0" rIns="0" bIns="0" rtlCol="0" anchor="t">
            <a:spAutoFit/>
          </a:bodyPr>
          <a:lstStyle/>
          <a:p>
            <a:pPr algn="ctr">
              <a:lnSpc>
                <a:spcPts val="3360"/>
              </a:lnSpc>
              <a:spcBef>
                <a:spcPct val="0"/>
              </a:spcBef>
            </a:pPr>
            <a:r>
              <a:rPr lang="en-US" sz="2400">
                <a:solidFill>
                  <a:srgbClr val="FFFFFF"/>
                </a:solidFill>
                <a:latin typeface="Disket Mono"/>
              </a:rPr>
              <a:t>class Button mempunyai atribut dan method seperti yang ada pada uml. </a:t>
            </a:r>
          </a:p>
        </p:txBody>
      </p:sp>
      <p:sp>
        <p:nvSpPr>
          <p:cNvPr id="9" name="TextBox 9"/>
          <p:cNvSpPr txBox="1"/>
          <p:nvPr/>
        </p:nvSpPr>
        <p:spPr>
          <a:xfrm>
            <a:off x="3794953" y="4429765"/>
            <a:ext cx="3306148" cy="415709"/>
          </a:xfrm>
          <a:prstGeom prst="rect">
            <a:avLst/>
          </a:prstGeom>
        </p:spPr>
        <p:txBody>
          <a:bodyPr lIns="0" tIns="0" rIns="0" bIns="0" rtlCol="0" anchor="t">
            <a:spAutoFit/>
          </a:bodyPr>
          <a:lstStyle/>
          <a:p>
            <a:pPr algn="ctr">
              <a:lnSpc>
                <a:spcPts val="3336"/>
              </a:lnSpc>
              <a:spcBef>
                <a:spcPct val="0"/>
              </a:spcBef>
            </a:pPr>
            <a:r>
              <a:rPr lang="en-US" sz="2383">
                <a:solidFill>
                  <a:srgbClr val="FFFFFF"/>
                </a:solidFill>
                <a:latin typeface="Disket Mono Bold"/>
              </a:rPr>
              <a:t>ATRIBUT</a:t>
            </a:r>
          </a:p>
        </p:txBody>
      </p:sp>
      <p:sp>
        <p:nvSpPr>
          <p:cNvPr id="10" name="TextBox 10"/>
          <p:cNvSpPr txBox="1"/>
          <p:nvPr/>
        </p:nvSpPr>
        <p:spPr>
          <a:xfrm>
            <a:off x="10722845" y="4429765"/>
            <a:ext cx="3306148" cy="415709"/>
          </a:xfrm>
          <a:prstGeom prst="rect">
            <a:avLst/>
          </a:prstGeom>
        </p:spPr>
        <p:txBody>
          <a:bodyPr lIns="0" tIns="0" rIns="0" bIns="0" rtlCol="0" anchor="t">
            <a:spAutoFit/>
          </a:bodyPr>
          <a:lstStyle/>
          <a:p>
            <a:pPr algn="ctr">
              <a:lnSpc>
                <a:spcPts val="3336"/>
              </a:lnSpc>
              <a:spcBef>
                <a:spcPct val="0"/>
              </a:spcBef>
            </a:pPr>
            <a:r>
              <a:rPr lang="en-US" sz="2383">
                <a:solidFill>
                  <a:srgbClr val="FFFFFF"/>
                </a:solidFill>
                <a:latin typeface="Disket Mono Bold"/>
              </a:rPr>
              <a:t>METHOD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165030" y="1322555"/>
            <a:ext cx="12402185" cy="8964445"/>
            <a:chOff x="0" y="0"/>
            <a:chExt cx="3266419" cy="2361006"/>
          </a:xfrm>
        </p:grpSpPr>
        <p:sp>
          <p:nvSpPr>
            <p:cNvPr id="4" name="Freeform 4"/>
            <p:cNvSpPr/>
            <p:nvPr/>
          </p:nvSpPr>
          <p:spPr>
            <a:xfrm>
              <a:off x="0" y="0"/>
              <a:ext cx="3266419" cy="2361006"/>
            </a:xfrm>
            <a:custGeom>
              <a:avLst/>
              <a:gdLst/>
              <a:ahLst/>
              <a:cxnLst/>
              <a:rect l="l" t="t" r="r" b="b"/>
              <a:pathLst>
                <a:path w="3266419" h="2361006">
                  <a:moveTo>
                    <a:pt x="30588" y="0"/>
                  </a:moveTo>
                  <a:lnTo>
                    <a:pt x="3235832" y="0"/>
                  </a:lnTo>
                  <a:cubicBezTo>
                    <a:pt x="3243944" y="0"/>
                    <a:pt x="3251724" y="3223"/>
                    <a:pt x="3257460" y="8959"/>
                  </a:cubicBezTo>
                  <a:cubicBezTo>
                    <a:pt x="3263197" y="14695"/>
                    <a:pt x="3266419" y="22475"/>
                    <a:pt x="3266419" y="30588"/>
                  </a:cubicBezTo>
                  <a:lnTo>
                    <a:pt x="3266419" y="2330419"/>
                  </a:lnTo>
                  <a:cubicBezTo>
                    <a:pt x="3266419" y="2338531"/>
                    <a:pt x="3263197" y="2346311"/>
                    <a:pt x="3257460" y="2352047"/>
                  </a:cubicBezTo>
                  <a:cubicBezTo>
                    <a:pt x="3251724" y="2357784"/>
                    <a:pt x="3243944" y="2361006"/>
                    <a:pt x="3235832" y="2361006"/>
                  </a:cubicBezTo>
                  <a:lnTo>
                    <a:pt x="30588" y="2361006"/>
                  </a:lnTo>
                  <a:cubicBezTo>
                    <a:pt x="22475" y="2361006"/>
                    <a:pt x="14695" y="2357784"/>
                    <a:pt x="8959" y="2352047"/>
                  </a:cubicBezTo>
                  <a:cubicBezTo>
                    <a:pt x="3223" y="2346311"/>
                    <a:pt x="0" y="2338531"/>
                    <a:pt x="0" y="2330419"/>
                  </a:cubicBezTo>
                  <a:lnTo>
                    <a:pt x="0" y="30588"/>
                  </a:lnTo>
                  <a:cubicBezTo>
                    <a:pt x="0" y="22475"/>
                    <a:pt x="3223" y="14695"/>
                    <a:pt x="8959" y="8959"/>
                  </a:cubicBezTo>
                  <a:cubicBezTo>
                    <a:pt x="14695" y="3223"/>
                    <a:pt x="22475" y="0"/>
                    <a:pt x="30588" y="0"/>
                  </a:cubicBezTo>
                  <a:close/>
                </a:path>
              </a:pathLst>
            </a:custGeom>
            <a:solidFill>
              <a:srgbClr val="000000"/>
            </a:solidFill>
            <a:ln w="47625" cap="rnd">
              <a:solidFill>
                <a:srgbClr val="8488F4"/>
              </a:solidFill>
              <a:prstDash val="solid"/>
              <a:round/>
            </a:ln>
          </p:spPr>
        </p:sp>
        <p:sp>
          <p:nvSpPr>
            <p:cNvPr id="5" name="TextBox 5"/>
            <p:cNvSpPr txBox="1"/>
            <p:nvPr/>
          </p:nvSpPr>
          <p:spPr>
            <a:xfrm>
              <a:off x="0" y="-57150"/>
              <a:ext cx="3266419" cy="2418156"/>
            </a:xfrm>
            <a:prstGeom prst="rect">
              <a:avLst/>
            </a:prstGeom>
          </p:spPr>
          <p:txBody>
            <a:bodyPr lIns="254000" tIns="254000" rIns="254000" bIns="254000" rtlCol="0" anchor="ctr"/>
            <a:lstStyle/>
            <a:p>
              <a:pPr>
                <a:lnSpc>
                  <a:spcPts val="3359"/>
                </a:lnSpc>
              </a:pPr>
              <a:r>
                <a:rPr lang="en-US" sz="2399">
                  <a:solidFill>
                    <a:srgbClr val="FFFFFF"/>
                  </a:solidFill>
                  <a:latin typeface="Disket Mono"/>
                </a:rPr>
                <a:t>   </a:t>
              </a:r>
            </a:p>
            <a:p>
              <a:pPr>
                <a:lnSpc>
                  <a:spcPts val="3359"/>
                </a:lnSpc>
              </a:pPr>
              <a:endParaRPr lang="en-US" sz="2399">
                <a:solidFill>
                  <a:srgbClr val="FFFFFF"/>
                </a:solidFill>
                <a:latin typeface="Disket Mono"/>
              </a:endParaRPr>
            </a:p>
          </p:txBody>
        </p:sp>
      </p:grpSp>
      <p:sp>
        <p:nvSpPr>
          <p:cNvPr id="6" name="Freeform 6"/>
          <p:cNvSpPr/>
          <p:nvPr/>
        </p:nvSpPr>
        <p:spPr>
          <a:xfrm>
            <a:off x="6611830" y="9429750"/>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963834" y="9093726"/>
            <a:ext cx="4914150" cy="1429571"/>
          </a:xfrm>
          <a:custGeom>
            <a:avLst/>
            <a:gdLst/>
            <a:ahLst/>
            <a:cxnLst/>
            <a:rect l="l" t="t" r="r" b="b"/>
            <a:pathLst>
              <a:path w="4914150" h="1429571">
                <a:moveTo>
                  <a:pt x="0" y="0"/>
                </a:moveTo>
                <a:lnTo>
                  <a:pt x="4914150" y="0"/>
                </a:lnTo>
                <a:lnTo>
                  <a:pt x="4914150" y="1429570"/>
                </a:lnTo>
                <a:lnTo>
                  <a:pt x="0" y="1429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8" name="Picture 8"/>
          <p:cNvPicPr>
            <a:picLocks noChangeAspect="1"/>
          </p:cNvPicPr>
          <p:nvPr/>
        </p:nvPicPr>
        <p:blipFill>
          <a:blip r:embed="rId6"/>
          <a:srcRect/>
          <a:stretch>
            <a:fillRect/>
          </a:stretch>
        </p:blipFill>
        <p:spPr>
          <a:xfrm>
            <a:off x="5261573" y="8758380"/>
            <a:ext cx="2348115" cy="1744615"/>
          </a:xfrm>
          <a:prstGeom prst="rect">
            <a:avLst/>
          </a:prstGeom>
        </p:spPr>
      </p:pic>
      <p:sp>
        <p:nvSpPr>
          <p:cNvPr id="9" name="Freeform 9"/>
          <p:cNvSpPr/>
          <p:nvPr/>
        </p:nvSpPr>
        <p:spPr>
          <a:xfrm>
            <a:off x="4043143" y="1476975"/>
            <a:ext cx="10834841" cy="8810025"/>
          </a:xfrm>
          <a:custGeom>
            <a:avLst/>
            <a:gdLst/>
            <a:ahLst/>
            <a:cxnLst/>
            <a:rect l="l" t="t" r="r" b="b"/>
            <a:pathLst>
              <a:path w="10834841" h="8810025">
                <a:moveTo>
                  <a:pt x="0" y="0"/>
                </a:moveTo>
                <a:lnTo>
                  <a:pt x="10834841" y="0"/>
                </a:lnTo>
                <a:lnTo>
                  <a:pt x="10834841" y="8810025"/>
                </a:lnTo>
                <a:lnTo>
                  <a:pt x="0" y="8810025"/>
                </a:lnTo>
                <a:lnTo>
                  <a:pt x="0" y="0"/>
                </a:lnTo>
                <a:close/>
              </a:path>
            </a:pathLst>
          </a:custGeom>
          <a:blipFill>
            <a:blip r:embed="rId7"/>
            <a:stretch>
              <a:fillRect l="-622" r="-622"/>
            </a:stretch>
          </a:blipFill>
        </p:spPr>
      </p:sp>
      <p:sp>
        <p:nvSpPr>
          <p:cNvPr id="10" name="TextBox 10"/>
          <p:cNvSpPr txBox="1"/>
          <p:nvPr/>
        </p:nvSpPr>
        <p:spPr>
          <a:xfrm>
            <a:off x="1028700" y="38989"/>
            <a:ext cx="16230600" cy="989711"/>
          </a:xfrm>
          <a:prstGeom prst="rect">
            <a:avLst/>
          </a:prstGeom>
        </p:spPr>
        <p:txBody>
          <a:bodyPr lIns="0" tIns="0" rIns="0" bIns="0" rtlCol="0" anchor="t">
            <a:spAutoFit/>
          </a:bodyPr>
          <a:lstStyle/>
          <a:p>
            <a:pPr algn="ctr">
              <a:lnSpc>
                <a:spcPts val="7251"/>
              </a:lnSpc>
            </a:pPr>
            <a:r>
              <a:rPr lang="en-US" sz="6474">
                <a:solidFill>
                  <a:srgbClr val="FF63D8"/>
                </a:solidFill>
                <a:latin typeface="Arcade Gamer"/>
              </a:rPr>
              <a:t>DESAIN UML KELAS 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462871" y="4232438"/>
            <a:ext cx="10879099" cy="911062"/>
          </a:xfrm>
          <a:prstGeom prst="rect">
            <a:avLst/>
          </a:prstGeom>
        </p:spPr>
        <p:txBody>
          <a:bodyPr lIns="0" tIns="0" rIns="0" bIns="0" rtlCol="0" anchor="t">
            <a:spAutoFit/>
          </a:bodyPr>
          <a:lstStyle/>
          <a:p>
            <a:pPr algn="ctr">
              <a:lnSpc>
                <a:spcPts val="7475"/>
              </a:lnSpc>
              <a:spcBef>
                <a:spcPct val="0"/>
              </a:spcBef>
            </a:pPr>
            <a:r>
              <a:rPr lang="en-US" sz="5339">
                <a:solidFill>
                  <a:srgbClr val="FFFFFF"/>
                </a:solidFill>
                <a:latin typeface="Disket Mono"/>
              </a:rPr>
              <a:t>sekian terimakasih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2934751"/>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827317"/>
            <a:ext cx="16230600" cy="2672067"/>
            <a:chOff x="0" y="0"/>
            <a:chExt cx="4274726" cy="703754"/>
          </a:xfrm>
        </p:grpSpPr>
        <p:sp>
          <p:nvSpPr>
            <p:cNvPr id="4" name="Freeform 4"/>
            <p:cNvSpPr/>
            <p:nvPr/>
          </p:nvSpPr>
          <p:spPr>
            <a:xfrm>
              <a:off x="0" y="0"/>
              <a:ext cx="4274726" cy="703754"/>
            </a:xfrm>
            <a:custGeom>
              <a:avLst/>
              <a:gdLst/>
              <a:ahLst/>
              <a:cxnLst/>
              <a:rect l="l" t="t" r="r" b="b"/>
              <a:pathLst>
                <a:path w="4274726" h="703754">
                  <a:moveTo>
                    <a:pt x="23373" y="0"/>
                  </a:moveTo>
                  <a:lnTo>
                    <a:pt x="4251353" y="0"/>
                  </a:lnTo>
                  <a:cubicBezTo>
                    <a:pt x="4264261" y="0"/>
                    <a:pt x="4274726" y="10464"/>
                    <a:pt x="4274726" y="23373"/>
                  </a:cubicBezTo>
                  <a:lnTo>
                    <a:pt x="4274726" y="680382"/>
                  </a:lnTo>
                  <a:cubicBezTo>
                    <a:pt x="4274726" y="693290"/>
                    <a:pt x="4264261" y="703754"/>
                    <a:pt x="4251353" y="703754"/>
                  </a:cubicBezTo>
                  <a:lnTo>
                    <a:pt x="23373" y="703754"/>
                  </a:lnTo>
                  <a:cubicBezTo>
                    <a:pt x="10464" y="703754"/>
                    <a:pt x="0" y="693290"/>
                    <a:pt x="0" y="680382"/>
                  </a:cubicBezTo>
                  <a:lnTo>
                    <a:pt x="0" y="23373"/>
                  </a:lnTo>
                  <a:cubicBezTo>
                    <a:pt x="0" y="10464"/>
                    <a:pt x="10464" y="0"/>
                    <a:pt x="23373" y="0"/>
                  </a:cubicBezTo>
                  <a:close/>
                </a:path>
              </a:pathLst>
            </a:custGeom>
            <a:solidFill>
              <a:srgbClr val="000000"/>
            </a:solidFill>
            <a:ln w="47625" cap="rnd">
              <a:solidFill>
                <a:srgbClr val="21EF80"/>
              </a:solidFill>
              <a:prstDash val="solid"/>
              <a:round/>
            </a:ln>
          </p:spPr>
        </p:sp>
        <p:sp>
          <p:nvSpPr>
            <p:cNvPr id="5" name="TextBox 5"/>
            <p:cNvSpPr txBox="1"/>
            <p:nvPr/>
          </p:nvSpPr>
          <p:spPr>
            <a:xfrm>
              <a:off x="0" y="-28575"/>
              <a:ext cx="4274726" cy="732329"/>
            </a:xfrm>
            <a:prstGeom prst="rect">
              <a:avLst/>
            </a:prstGeom>
          </p:spPr>
          <p:txBody>
            <a:bodyPr lIns="254000" tIns="254000" rIns="254000" bIns="254000" rtlCol="0" anchor="ctr"/>
            <a:lstStyle/>
            <a:p>
              <a:pPr algn="ctr">
                <a:lnSpc>
                  <a:spcPts val="2100"/>
                </a:lnSpc>
              </a:pPr>
              <a:endParaRPr/>
            </a:p>
          </p:txBody>
        </p:sp>
      </p:grpSp>
      <p:pic>
        <p:nvPicPr>
          <p:cNvPr id="6" name="Picture 6"/>
          <p:cNvPicPr>
            <a:picLocks noChangeAspect="1"/>
          </p:cNvPicPr>
          <p:nvPr/>
        </p:nvPicPr>
        <p:blipFill>
          <a:blip r:embed="rId4"/>
          <a:srcRect/>
          <a:stretch>
            <a:fillRect/>
          </a:stretch>
        </p:blipFill>
        <p:spPr>
          <a:xfrm>
            <a:off x="2446664" y="4499384"/>
            <a:ext cx="821672" cy="877409"/>
          </a:xfrm>
          <a:prstGeom prst="rect">
            <a:avLst/>
          </a:prstGeom>
        </p:spPr>
      </p:pic>
      <p:sp>
        <p:nvSpPr>
          <p:cNvPr id="7" name="Freeform 7"/>
          <p:cNvSpPr/>
          <p:nvPr/>
        </p:nvSpPr>
        <p:spPr>
          <a:xfrm>
            <a:off x="1118452" y="5516343"/>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219700" y="5516343"/>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9324975" y="5516343"/>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3430250" y="5516343"/>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flipH="1">
            <a:off x="9410700" y="3006686"/>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p:nvPr/>
        </p:nvGrpSpPr>
        <p:grpSpPr>
          <a:xfrm>
            <a:off x="141795" y="9883155"/>
            <a:ext cx="21945600" cy="1103930"/>
            <a:chOff x="0" y="0"/>
            <a:chExt cx="29260800" cy="1471907"/>
          </a:xfrm>
        </p:grpSpPr>
        <p:sp>
          <p:nvSpPr>
            <p:cNvPr id="13" name="Freeform 13"/>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pic>
        <p:nvPicPr>
          <p:cNvPr id="16" name="Picture 16"/>
          <p:cNvPicPr>
            <a:picLocks noChangeAspect="1"/>
          </p:cNvPicPr>
          <p:nvPr/>
        </p:nvPicPr>
        <p:blipFill>
          <a:blip r:embed="rId11"/>
          <a:srcRect/>
          <a:stretch>
            <a:fillRect/>
          </a:stretch>
        </p:blipFill>
        <p:spPr>
          <a:xfrm>
            <a:off x="16848318" y="719461"/>
            <a:ext cx="744368" cy="331244"/>
          </a:xfrm>
          <a:prstGeom prst="rect">
            <a:avLst/>
          </a:prstGeom>
        </p:spPr>
      </p:pic>
      <p:pic>
        <p:nvPicPr>
          <p:cNvPr id="17" name="Picture 17"/>
          <p:cNvPicPr>
            <a:picLocks noChangeAspect="1"/>
          </p:cNvPicPr>
          <p:nvPr/>
        </p:nvPicPr>
        <p:blipFill>
          <a:blip r:embed="rId12"/>
          <a:srcRect/>
          <a:stretch>
            <a:fillRect/>
          </a:stretch>
        </p:blipFill>
        <p:spPr>
          <a:xfrm>
            <a:off x="6662440" y="4499384"/>
            <a:ext cx="772120" cy="877409"/>
          </a:xfrm>
          <a:prstGeom prst="rect">
            <a:avLst/>
          </a:prstGeom>
        </p:spPr>
      </p:pic>
      <p:pic>
        <p:nvPicPr>
          <p:cNvPr id="18" name="Picture 18"/>
          <p:cNvPicPr>
            <a:picLocks noChangeAspect="1"/>
          </p:cNvPicPr>
          <p:nvPr/>
        </p:nvPicPr>
        <p:blipFill>
          <a:blip r:embed="rId13"/>
          <a:srcRect/>
          <a:stretch>
            <a:fillRect/>
          </a:stretch>
        </p:blipFill>
        <p:spPr>
          <a:xfrm>
            <a:off x="10730268" y="4527329"/>
            <a:ext cx="1018464" cy="616171"/>
          </a:xfrm>
          <a:prstGeom prst="rect">
            <a:avLst/>
          </a:prstGeom>
        </p:spPr>
      </p:pic>
      <p:pic>
        <p:nvPicPr>
          <p:cNvPr id="19" name="Picture 19"/>
          <p:cNvPicPr>
            <a:picLocks noChangeAspect="1"/>
          </p:cNvPicPr>
          <p:nvPr/>
        </p:nvPicPr>
        <p:blipFill>
          <a:blip r:embed="rId14"/>
          <a:srcRect/>
          <a:stretch>
            <a:fillRect/>
          </a:stretch>
        </p:blipFill>
        <p:spPr>
          <a:xfrm>
            <a:off x="14661186" y="4527329"/>
            <a:ext cx="769314" cy="859569"/>
          </a:xfrm>
          <a:prstGeom prst="rect">
            <a:avLst/>
          </a:prstGeom>
        </p:spPr>
      </p:pic>
      <p:sp>
        <p:nvSpPr>
          <p:cNvPr id="20" name="Freeform 20"/>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1" name="Freeform 21"/>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22" name="Group 22"/>
          <p:cNvGrpSpPr/>
          <p:nvPr/>
        </p:nvGrpSpPr>
        <p:grpSpPr>
          <a:xfrm>
            <a:off x="2251760" y="572874"/>
            <a:ext cx="1211480" cy="624416"/>
            <a:chOff x="0" y="0"/>
            <a:chExt cx="1615307" cy="832555"/>
          </a:xfrm>
        </p:grpSpPr>
        <p:sp>
          <p:nvSpPr>
            <p:cNvPr id="23" name="TextBox 23"/>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01</a:t>
              </a:r>
            </a:p>
          </p:txBody>
        </p:sp>
        <p:sp>
          <p:nvSpPr>
            <p:cNvPr id="24" name="Freeform 24"/>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grpSp>
        <p:nvGrpSpPr>
          <p:cNvPr id="25" name="Group 25"/>
          <p:cNvGrpSpPr/>
          <p:nvPr/>
        </p:nvGrpSpPr>
        <p:grpSpPr>
          <a:xfrm>
            <a:off x="5209095" y="713838"/>
            <a:ext cx="862336" cy="327152"/>
            <a:chOff x="0" y="0"/>
            <a:chExt cx="1149782" cy="436203"/>
          </a:xfrm>
        </p:grpSpPr>
        <p:sp>
          <p:nvSpPr>
            <p:cNvPr id="26" name="TextBox 26"/>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12</a:t>
              </a:r>
            </a:p>
          </p:txBody>
        </p:sp>
        <p:sp>
          <p:nvSpPr>
            <p:cNvPr id="27" name="Freeform 27"/>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grpSp>
      <p:grpSp>
        <p:nvGrpSpPr>
          <p:cNvPr id="28" name="Group 28"/>
          <p:cNvGrpSpPr/>
          <p:nvPr/>
        </p:nvGrpSpPr>
        <p:grpSpPr>
          <a:xfrm>
            <a:off x="3881134" y="688074"/>
            <a:ext cx="908861" cy="327152"/>
            <a:chOff x="0" y="0"/>
            <a:chExt cx="1211815" cy="436203"/>
          </a:xfrm>
        </p:grpSpPr>
        <p:sp>
          <p:nvSpPr>
            <p:cNvPr id="29" name="TextBox 29"/>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07</a:t>
              </a:r>
            </a:p>
          </p:txBody>
        </p:sp>
        <p:sp>
          <p:nvSpPr>
            <p:cNvPr id="30" name="Freeform 30"/>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grpSp>
      <p:sp>
        <p:nvSpPr>
          <p:cNvPr id="31" name="TextBox 31"/>
          <p:cNvSpPr txBox="1"/>
          <p:nvPr/>
        </p:nvSpPr>
        <p:spPr>
          <a:xfrm>
            <a:off x="1132395" y="6154033"/>
            <a:ext cx="3657600" cy="12534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rPr>
              <a:t>andreas alfin yoga utama</a:t>
            </a:r>
          </a:p>
          <a:p>
            <a:pPr algn="ctr">
              <a:lnSpc>
                <a:spcPts val="3360"/>
              </a:lnSpc>
            </a:pPr>
            <a:r>
              <a:rPr lang="en-US" sz="2400">
                <a:solidFill>
                  <a:srgbClr val="FFFFFF"/>
                </a:solidFill>
                <a:latin typeface="Disket Mono"/>
              </a:rPr>
              <a:t>122140088</a:t>
            </a:r>
          </a:p>
        </p:txBody>
      </p:sp>
      <p:sp>
        <p:nvSpPr>
          <p:cNvPr id="32" name="TextBox 32"/>
          <p:cNvSpPr txBox="1"/>
          <p:nvPr/>
        </p:nvSpPr>
        <p:spPr>
          <a:xfrm>
            <a:off x="5209095" y="8206755"/>
            <a:ext cx="3657600" cy="861760"/>
          </a:xfrm>
          <a:prstGeom prst="rect">
            <a:avLst/>
          </a:prstGeom>
        </p:spPr>
        <p:txBody>
          <a:bodyPr lIns="0" tIns="0" rIns="0" bIns="0" rtlCol="0" anchor="t">
            <a:spAutoFit/>
          </a:bodyPr>
          <a:lstStyle/>
          <a:p>
            <a:pPr algn="ctr">
              <a:lnSpc>
                <a:spcPts val="3437"/>
              </a:lnSpc>
            </a:pPr>
            <a:r>
              <a:rPr lang="en-US" sz="2455">
                <a:solidFill>
                  <a:srgbClr val="FFFFFF"/>
                </a:solidFill>
                <a:latin typeface="Disket Mono"/>
              </a:rPr>
              <a:t>fayyadh abdillah</a:t>
            </a:r>
          </a:p>
          <a:p>
            <a:pPr algn="ctr">
              <a:lnSpc>
                <a:spcPts val="3437"/>
              </a:lnSpc>
            </a:pPr>
            <a:r>
              <a:rPr lang="en-US" sz="2455">
                <a:solidFill>
                  <a:srgbClr val="FFFFFF"/>
                </a:solidFill>
                <a:latin typeface="Disket Mono"/>
              </a:rPr>
              <a:t>122140202</a:t>
            </a:r>
          </a:p>
        </p:txBody>
      </p:sp>
      <p:sp>
        <p:nvSpPr>
          <p:cNvPr id="33" name="TextBox 33"/>
          <p:cNvSpPr txBox="1"/>
          <p:nvPr/>
        </p:nvSpPr>
        <p:spPr>
          <a:xfrm>
            <a:off x="9285795" y="6154033"/>
            <a:ext cx="3657600" cy="12534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rPr>
              <a:t>blodot sakti luhung</a:t>
            </a:r>
          </a:p>
          <a:p>
            <a:pPr algn="ctr">
              <a:lnSpc>
                <a:spcPts val="3360"/>
              </a:lnSpc>
            </a:pPr>
            <a:r>
              <a:rPr lang="en-US" sz="2400">
                <a:solidFill>
                  <a:srgbClr val="FFFFFF"/>
                </a:solidFill>
                <a:latin typeface="Disket Mono"/>
              </a:rPr>
              <a:t>122140045</a:t>
            </a:r>
          </a:p>
        </p:txBody>
      </p:sp>
      <p:sp>
        <p:nvSpPr>
          <p:cNvPr id="34" name="TextBox 34"/>
          <p:cNvSpPr txBox="1"/>
          <p:nvPr/>
        </p:nvSpPr>
        <p:spPr>
          <a:xfrm>
            <a:off x="13430250" y="6011158"/>
            <a:ext cx="3657600" cy="12534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rPr>
              <a:t>abraham ganda boas np</a:t>
            </a:r>
          </a:p>
          <a:p>
            <a:pPr algn="ctr">
              <a:lnSpc>
                <a:spcPts val="3360"/>
              </a:lnSpc>
            </a:pPr>
            <a:r>
              <a:rPr lang="en-US" sz="2400">
                <a:solidFill>
                  <a:srgbClr val="FFFFFF"/>
                </a:solidFill>
                <a:latin typeface="Disket Mono"/>
              </a:rPr>
              <a:t>122140095</a:t>
            </a:r>
          </a:p>
        </p:txBody>
      </p:sp>
      <p:sp>
        <p:nvSpPr>
          <p:cNvPr id="35" name="TextBox 35"/>
          <p:cNvSpPr txBox="1"/>
          <p:nvPr/>
        </p:nvSpPr>
        <p:spPr>
          <a:xfrm>
            <a:off x="1659634" y="2510570"/>
            <a:ext cx="10945692" cy="1218282"/>
          </a:xfrm>
          <a:prstGeom prst="rect">
            <a:avLst/>
          </a:prstGeom>
        </p:spPr>
        <p:txBody>
          <a:bodyPr lIns="0" tIns="0" rIns="0" bIns="0" rtlCol="0" anchor="t">
            <a:spAutoFit/>
          </a:bodyPr>
          <a:lstStyle/>
          <a:p>
            <a:pPr>
              <a:lnSpc>
                <a:spcPts val="9520"/>
              </a:lnSpc>
            </a:pPr>
            <a:r>
              <a:rPr lang="en-US" sz="8500" dirty="0">
                <a:solidFill>
                  <a:srgbClr val="FF63D8"/>
                </a:solidFill>
                <a:latin typeface="Arcade Gamer"/>
              </a:rPr>
              <a:t>KELOMPOK 1</a:t>
            </a:r>
          </a:p>
        </p:txBody>
      </p:sp>
      <p:sp>
        <p:nvSpPr>
          <p:cNvPr id="36" name="Freeform 36"/>
          <p:cNvSpPr/>
          <p:nvPr/>
        </p:nvSpPr>
        <p:spPr>
          <a:xfrm>
            <a:off x="5209095" y="7578589"/>
            <a:ext cx="3657600" cy="551965"/>
          </a:xfrm>
          <a:custGeom>
            <a:avLst/>
            <a:gdLst/>
            <a:ahLst/>
            <a:cxnLst/>
            <a:rect l="l" t="t" r="r" b="b"/>
            <a:pathLst>
              <a:path w="3657600" h="551965">
                <a:moveTo>
                  <a:pt x="0" y="0"/>
                </a:moveTo>
                <a:lnTo>
                  <a:pt x="3657600" y="0"/>
                </a:lnTo>
                <a:lnTo>
                  <a:pt x="3657600" y="551966"/>
                </a:lnTo>
                <a:lnTo>
                  <a:pt x="0" y="5519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7" name="Freeform 37"/>
          <p:cNvSpPr/>
          <p:nvPr/>
        </p:nvSpPr>
        <p:spPr>
          <a:xfrm>
            <a:off x="9746628" y="7578589"/>
            <a:ext cx="3657600" cy="551965"/>
          </a:xfrm>
          <a:custGeom>
            <a:avLst/>
            <a:gdLst/>
            <a:ahLst/>
            <a:cxnLst/>
            <a:rect l="l" t="t" r="r" b="b"/>
            <a:pathLst>
              <a:path w="3657600" h="551965">
                <a:moveTo>
                  <a:pt x="0" y="0"/>
                </a:moveTo>
                <a:lnTo>
                  <a:pt x="3657600" y="0"/>
                </a:lnTo>
                <a:lnTo>
                  <a:pt x="3657600" y="551966"/>
                </a:lnTo>
                <a:lnTo>
                  <a:pt x="0" y="5519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8" name="TextBox 38"/>
          <p:cNvSpPr txBox="1"/>
          <p:nvPr/>
        </p:nvSpPr>
        <p:spPr>
          <a:xfrm>
            <a:off x="5361495" y="6342497"/>
            <a:ext cx="3657600" cy="8343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rPr>
              <a:t>Muhammad hakiki</a:t>
            </a:r>
          </a:p>
          <a:p>
            <a:pPr algn="ctr">
              <a:lnSpc>
                <a:spcPts val="3360"/>
              </a:lnSpc>
            </a:pPr>
            <a:r>
              <a:rPr lang="en-US" sz="2400">
                <a:solidFill>
                  <a:srgbClr val="FFFFFF"/>
                </a:solidFill>
                <a:latin typeface="Disket Mono"/>
              </a:rPr>
              <a:t>122140044</a:t>
            </a:r>
          </a:p>
        </p:txBody>
      </p:sp>
      <p:sp>
        <p:nvSpPr>
          <p:cNvPr id="39" name="TextBox 39"/>
          <p:cNvSpPr txBox="1"/>
          <p:nvPr/>
        </p:nvSpPr>
        <p:spPr>
          <a:xfrm>
            <a:off x="9746628" y="8181121"/>
            <a:ext cx="3657600" cy="861760"/>
          </a:xfrm>
          <a:prstGeom prst="rect">
            <a:avLst/>
          </a:prstGeom>
        </p:spPr>
        <p:txBody>
          <a:bodyPr lIns="0" tIns="0" rIns="0" bIns="0" rtlCol="0" anchor="t">
            <a:spAutoFit/>
          </a:bodyPr>
          <a:lstStyle/>
          <a:p>
            <a:pPr algn="ctr">
              <a:lnSpc>
                <a:spcPts val="3437"/>
              </a:lnSpc>
            </a:pPr>
            <a:r>
              <a:rPr lang="en-US" sz="2455">
                <a:solidFill>
                  <a:srgbClr val="FFFFFF"/>
                </a:solidFill>
                <a:latin typeface="Disket Mono"/>
              </a:rPr>
              <a:t>william chan</a:t>
            </a:r>
          </a:p>
          <a:p>
            <a:pPr algn="ctr">
              <a:lnSpc>
                <a:spcPts val="3437"/>
              </a:lnSpc>
            </a:pPr>
            <a:r>
              <a:rPr lang="en-US" sz="2455">
                <a:solidFill>
                  <a:srgbClr val="FFFFFF"/>
                </a:solidFill>
                <a:latin typeface="Disket Mono"/>
              </a:rPr>
              <a:t>122140130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0000">
            <a:off x="-275242"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055996" y="1069876"/>
            <a:ext cx="6203304" cy="2384470"/>
            <a:chOff x="0" y="0"/>
            <a:chExt cx="1633792" cy="628009"/>
          </a:xfrm>
        </p:grpSpPr>
        <p:sp>
          <p:nvSpPr>
            <p:cNvPr id="4" name="Freeform 4"/>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5" name="TextBox 5"/>
            <p:cNvSpPr txBox="1"/>
            <p:nvPr/>
          </p:nvSpPr>
          <p:spPr>
            <a:xfrm>
              <a:off x="0" y="-57150"/>
              <a:ext cx="1633792" cy="685159"/>
            </a:xfrm>
            <a:prstGeom prst="rect">
              <a:avLst/>
            </a:prstGeom>
          </p:spPr>
          <p:txBody>
            <a:bodyPr lIns="254000" tIns="254000" rIns="254000" bIns="254000" rtlCol="0" anchor="t"/>
            <a:lstStyle/>
            <a:p>
              <a:pPr>
                <a:lnSpc>
                  <a:spcPts val="3359"/>
                </a:lnSpc>
              </a:pPr>
              <a:endParaRPr/>
            </a:p>
            <a:p>
              <a:pPr>
                <a:lnSpc>
                  <a:spcPts val="3359"/>
                </a:lnSpc>
              </a:pPr>
              <a:r>
                <a:rPr lang="en-US" sz="2400">
                  <a:solidFill>
                    <a:srgbClr val="FFFFFF"/>
                  </a:solidFill>
                  <a:latin typeface="Disket Mono"/>
                </a:rPr>
                <a:t>  </a:t>
              </a:r>
            </a:p>
          </p:txBody>
        </p:sp>
      </p:grpSp>
      <p:sp>
        <p:nvSpPr>
          <p:cNvPr id="6" name="Freeform 6"/>
          <p:cNvSpPr/>
          <p:nvPr/>
        </p:nvSpPr>
        <p:spPr>
          <a:xfrm flipH="1">
            <a:off x="11382300" y="2012114"/>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1055996" y="3951265"/>
            <a:ext cx="6203304" cy="2384470"/>
            <a:chOff x="0" y="0"/>
            <a:chExt cx="1633792" cy="628009"/>
          </a:xfrm>
        </p:grpSpPr>
        <p:sp>
          <p:nvSpPr>
            <p:cNvPr id="8" name="Freeform 8"/>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9" name="TextBox 9"/>
            <p:cNvSpPr txBox="1"/>
            <p:nvPr/>
          </p:nvSpPr>
          <p:spPr>
            <a:xfrm>
              <a:off x="0" y="-57150"/>
              <a:ext cx="1633792" cy="685159"/>
            </a:xfrm>
            <a:prstGeom prst="rect">
              <a:avLst/>
            </a:prstGeom>
          </p:spPr>
          <p:txBody>
            <a:bodyPr lIns="254000" tIns="254000" rIns="254000" bIns="254000" rtlCol="0" anchor="t"/>
            <a:lstStyle/>
            <a:p>
              <a:pPr>
                <a:lnSpc>
                  <a:spcPts val="3359"/>
                </a:lnSpc>
              </a:pPr>
              <a:endParaRPr/>
            </a:p>
            <a:p>
              <a:pPr>
                <a:lnSpc>
                  <a:spcPts val="3359"/>
                </a:lnSpc>
              </a:pPr>
              <a:r>
                <a:rPr lang="en-US" sz="2400">
                  <a:solidFill>
                    <a:srgbClr val="FFFFFF"/>
                  </a:solidFill>
                  <a:latin typeface="Disket Mono"/>
                </a:rPr>
                <a:t>  </a:t>
              </a:r>
            </a:p>
          </p:txBody>
        </p:sp>
      </p:grpSp>
      <p:sp>
        <p:nvSpPr>
          <p:cNvPr id="10" name="Freeform 10"/>
          <p:cNvSpPr/>
          <p:nvPr/>
        </p:nvSpPr>
        <p:spPr>
          <a:xfrm flipH="1">
            <a:off x="11382300" y="4335726"/>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1055996" y="6832493"/>
            <a:ext cx="6203304" cy="2384470"/>
            <a:chOff x="0" y="0"/>
            <a:chExt cx="1633792" cy="628009"/>
          </a:xfrm>
        </p:grpSpPr>
        <p:sp>
          <p:nvSpPr>
            <p:cNvPr id="12" name="Freeform 12"/>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13" name="TextBox 13"/>
            <p:cNvSpPr txBox="1"/>
            <p:nvPr/>
          </p:nvSpPr>
          <p:spPr>
            <a:xfrm>
              <a:off x="0" y="-57150"/>
              <a:ext cx="1633792" cy="685159"/>
            </a:xfrm>
            <a:prstGeom prst="rect">
              <a:avLst/>
            </a:prstGeom>
          </p:spPr>
          <p:txBody>
            <a:bodyPr lIns="254000" tIns="254000" rIns="254000" bIns="254000" rtlCol="0" anchor="t"/>
            <a:lstStyle/>
            <a:p>
              <a:pPr>
                <a:lnSpc>
                  <a:spcPts val="3359"/>
                </a:lnSpc>
              </a:pPr>
              <a:endParaRPr/>
            </a:p>
            <a:p>
              <a:pPr>
                <a:lnSpc>
                  <a:spcPts val="3359"/>
                </a:lnSpc>
              </a:pPr>
              <a:r>
                <a:rPr lang="en-US" sz="2400">
                  <a:solidFill>
                    <a:srgbClr val="FFFFFF"/>
                  </a:solidFill>
                  <a:latin typeface="Disket Mono"/>
                </a:rPr>
                <a:t>  </a:t>
              </a:r>
            </a:p>
          </p:txBody>
        </p:sp>
      </p:grpSp>
      <p:sp>
        <p:nvSpPr>
          <p:cNvPr id="14" name="Freeform 14"/>
          <p:cNvSpPr/>
          <p:nvPr/>
        </p:nvSpPr>
        <p:spPr>
          <a:xfrm flipH="1">
            <a:off x="11382300" y="7413266"/>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692337" y="3716914"/>
            <a:ext cx="8912260" cy="2274137"/>
          </a:xfrm>
          <a:prstGeom prst="rect">
            <a:avLst/>
          </a:prstGeom>
        </p:spPr>
        <p:txBody>
          <a:bodyPr lIns="0" tIns="0" rIns="0" bIns="0" rtlCol="0" anchor="t">
            <a:spAutoFit/>
          </a:bodyPr>
          <a:lstStyle/>
          <a:p>
            <a:pPr>
              <a:lnSpc>
                <a:spcPts val="8650"/>
              </a:lnSpc>
            </a:pPr>
            <a:r>
              <a:rPr lang="en-US" sz="7724">
                <a:solidFill>
                  <a:srgbClr val="FF63D8"/>
                </a:solidFill>
                <a:latin typeface="Arcade Gamer"/>
              </a:rPr>
              <a:t>POKOK </a:t>
            </a:r>
          </a:p>
          <a:p>
            <a:pPr>
              <a:lnSpc>
                <a:spcPts val="8650"/>
              </a:lnSpc>
            </a:pPr>
            <a:r>
              <a:rPr lang="en-US" sz="7724">
                <a:solidFill>
                  <a:srgbClr val="FF63D8"/>
                </a:solidFill>
                <a:latin typeface="Arcade Gamer"/>
              </a:rPr>
              <a:t>PEMBAHASAN</a:t>
            </a:r>
          </a:p>
        </p:txBody>
      </p:sp>
      <p:grpSp>
        <p:nvGrpSpPr>
          <p:cNvPr id="18" name="Group 18"/>
          <p:cNvGrpSpPr/>
          <p:nvPr/>
        </p:nvGrpSpPr>
        <p:grpSpPr>
          <a:xfrm>
            <a:off x="11786256" y="2012114"/>
            <a:ext cx="5042502" cy="803824"/>
            <a:chOff x="0" y="0"/>
            <a:chExt cx="6723336" cy="1071766"/>
          </a:xfrm>
        </p:grpSpPr>
        <p:sp>
          <p:nvSpPr>
            <p:cNvPr id="19" name="TextBox 19"/>
            <p:cNvSpPr txBox="1"/>
            <p:nvPr/>
          </p:nvSpPr>
          <p:spPr>
            <a:xfrm>
              <a:off x="0" y="-57150"/>
              <a:ext cx="6723336" cy="534669"/>
            </a:xfrm>
            <a:prstGeom prst="rect">
              <a:avLst/>
            </a:prstGeom>
          </p:spPr>
          <p:txBody>
            <a:bodyPr lIns="0" tIns="0" rIns="0" bIns="0" rtlCol="0" anchor="t">
              <a:spAutoFit/>
            </a:bodyPr>
            <a:lstStyle/>
            <a:p>
              <a:pPr>
                <a:lnSpc>
                  <a:spcPts val="3360"/>
                </a:lnSpc>
              </a:pPr>
              <a:r>
                <a:rPr lang="en-US" sz="2400">
                  <a:solidFill>
                    <a:srgbClr val="FFFFFF"/>
                  </a:solidFill>
                  <a:latin typeface="Disket Mono"/>
                </a:rPr>
                <a:t>konsep aplikasi</a:t>
              </a:r>
            </a:p>
          </p:txBody>
        </p:sp>
        <p:sp>
          <p:nvSpPr>
            <p:cNvPr id="20" name="TextBox 20"/>
            <p:cNvSpPr txBox="1"/>
            <p:nvPr/>
          </p:nvSpPr>
          <p:spPr>
            <a:xfrm>
              <a:off x="0" y="663038"/>
              <a:ext cx="6723336" cy="408728"/>
            </a:xfrm>
            <a:prstGeom prst="rect">
              <a:avLst/>
            </a:prstGeom>
          </p:spPr>
          <p:txBody>
            <a:bodyPr lIns="0" tIns="0" rIns="0" bIns="0" rtlCol="0" anchor="t">
              <a:spAutoFit/>
            </a:bodyPr>
            <a:lstStyle/>
            <a:p>
              <a:pPr>
                <a:lnSpc>
                  <a:spcPts val="2660"/>
                </a:lnSpc>
              </a:pPr>
              <a:endParaRPr/>
            </a:p>
          </p:txBody>
        </p:sp>
      </p:grpSp>
      <p:grpSp>
        <p:nvGrpSpPr>
          <p:cNvPr id="21" name="Group 21"/>
          <p:cNvGrpSpPr/>
          <p:nvPr/>
        </p:nvGrpSpPr>
        <p:grpSpPr>
          <a:xfrm>
            <a:off x="11786256" y="4274611"/>
            <a:ext cx="5042502" cy="2061124"/>
            <a:chOff x="0" y="0"/>
            <a:chExt cx="6723336" cy="2748166"/>
          </a:xfrm>
        </p:grpSpPr>
        <p:sp>
          <p:nvSpPr>
            <p:cNvPr id="22" name="TextBox 22"/>
            <p:cNvSpPr txBox="1"/>
            <p:nvPr/>
          </p:nvSpPr>
          <p:spPr>
            <a:xfrm>
              <a:off x="0" y="-57150"/>
              <a:ext cx="6723336" cy="2211069"/>
            </a:xfrm>
            <a:prstGeom prst="rect">
              <a:avLst/>
            </a:prstGeom>
          </p:spPr>
          <p:txBody>
            <a:bodyPr lIns="0" tIns="0" rIns="0" bIns="0" rtlCol="0" anchor="t">
              <a:spAutoFit/>
            </a:bodyPr>
            <a:lstStyle/>
            <a:p>
              <a:pPr>
                <a:lnSpc>
                  <a:spcPts val="3360"/>
                </a:lnSpc>
              </a:pPr>
              <a:r>
                <a:rPr lang="en-US" sz="2400">
                  <a:solidFill>
                    <a:srgbClr val="FFFFFF"/>
                  </a:solidFill>
                  <a:latin typeface="Disket Mono"/>
                </a:rPr>
                <a:t>identifikasi kelas/objek dan garis besar penerapan konsep pbo dalam aplikasi</a:t>
              </a:r>
            </a:p>
          </p:txBody>
        </p:sp>
        <p:sp>
          <p:nvSpPr>
            <p:cNvPr id="23" name="TextBox 23"/>
            <p:cNvSpPr txBox="1"/>
            <p:nvPr/>
          </p:nvSpPr>
          <p:spPr>
            <a:xfrm>
              <a:off x="0" y="2339438"/>
              <a:ext cx="6723336" cy="408728"/>
            </a:xfrm>
            <a:prstGeom prst="rect">
              <a:avLst/>
            </a:prstGeom>
          </p:spPr>
          <p:txBody>
            <a:bodyPr lIns="0" tIns="0" rIns="0" bIns="0" rtlCol="0" anchor="t">
              <a:spAutoFit/>
            </a:bodyPr>
            <a:lstStyle/>
            <a:p>
              <a:pPr>
                <a:lnSpc>
                  <a:spcPts val="2660"/>
                </a:lnSpc>
              </a:pPr>
              <a:endParaRPr/>
            </a:p>
          </p:txBody>
        </p:sp>
      </p:grpSp>
      <p:grpSp>
        <p:nvGrpSpPr>
          <p:cNvPr id="24" name="Group 24"/>
          <p:cNvGrpSpPr/>
          <p:nvPr/>
        </p:nvGrpSpPr>
        <p:grpSpPr>
          <a:xfrm>
            <a:off x="11786256" y="7413266"/>
            <a:ext cx="5042502" cy="1222924"/>
            <a:chOff x="0" y="0"/>
            <a:chExt cx="6723336" cy="1630566"/>
          </a:xfrm>
        </p:grpSpPr>
        <p:sp>
          <p:nvSpPr>
            <p:cNvPr id="25" name="TextBox 25"/>
            <p:cNvSpPr txBox="1"/>
            <p:nvPr/>
          </p:nvSpPr>
          <p:spPr>
            <a:xfrm>
              <a:off x="0" y="-57150"/>
              <a:ext cx="6723336" cy="1093469"/>
            </a:xfrm>
            <a:prstGeom prst="rect">
              <a:avLst/>
            </a:prstGeom>
          </p:spPr>
          <p:txBody>
            <a:bodyPr lIns="0" tIns="0" rIns="0" bIns="0" rtlCol="0" anchor="t">
              <a:spAutoFit/>
            </a:bodyPr>
            <a:lstStyle/>
            <a:p>
              <a:pPr>
                <a:lnSpc>
                  <a:spcPts val="3360"/>
                </a:lnSpc>
              </a:pPr>
              <a:r>
                <a:rPr lang="en-US" sz="2400">
                  <a:solidFill>
                    <a:srgbClr val="FFFFFF"/>
                  </a:solidFill>
                  <a:latin typeface="Disket Mono"/>
                </a:rPr>
                <a:t>desain uml kelas diagram</a:t>
              </a:r>
            </a:p>
          </p:txBody>
        </p:sp>
        <p:sp>
          <p:nvSpPr>
            <p:cNvPr id="26" name="TextBox 26"/>
            <p:cNvSpPr txBox="1"/>
            <p:nvPr/>
          </p:nvSpPr>
          <p:spPr>
            <a:xfrm>
              <a:off x="0" y="1221838"/>
              <a:ext cx="6723336" cy="408728"/>
            </a:xfrm>
            <a:prstGeom prst="rect">
              <a:avLst/>
            </a:prstGeom>
          </p:spPr>
          <p:txBody>
            <a:bodyPr lIns="0" tIns="0" rIns="0" bIns="0" rtlCol="0" anchor="t">
              <a:spAutoFit/>
            </a:bodyPr>
            <a:lstStyle/>
            <a:p>
              <a:pPr>
                <a:lnSpc>
                  <a:spcPts val="266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07015" y="1217580"/>
            <a:ext cx="17323781" cy="7608265"/>
            <a:chOff x="0" y="0"/>
            <a:chExt cx="4562642" cy="2003823"/>
          </a:xfrm>
        </p:grpSpPr>
        <p:sp>
          <p:nvSpPr>
            <p:cNvPr id="4" name="Freeform 4"/>
            <p:cNvSpPr/>
            <p:nvPr/>
          </p:nvSpPr>
          <p:spPr>
            <a:xfrm>
              <a:off x="0" y="0"/>
              <a:ext cx="4562642" cy="2003823"/>
            </a:xfrm>
            <a:custGeom>
              <a:avLst/>
              <a:gdLst/>
              <a:ahLst/>
              <a:cxnLst/>
              <a:rect l="l" t="t" r="r" b="b"/>
              <a:pathLst>
                <a:path w="4562642" h="2003823">
                  <a:moveTo>
                    <a:pt x="21898" y="0"/>
                  </a:moveTo>
                  <a:lnTo>
                    <a:pt x="4540744" y="0"/>
                  </a:lnTo>
                  <a:cubicBezTo>
                    <a:pt x="4546552" y="0"/>
                    <a:pt x="4552121" y="2307"/>
                    <a:pt x="4556228" y="6414"/>
                  </a:cubicBezTo>
                  <a:cubicBezTo>
                    <a:pt x="4560334" y="10520"/>
                    <a:pt x="4562642" y="16090"/>
                    <a:pt x="4562642" y="21898"/>
                  </a:cubicBezTo>
                  <a:lnTo>
                    <a:pt x="4562642" y="1981925"/>
                  </a:lnTo>
                  <a:cubicBezTo>
                    <a:pt x="4562642" y="1987733"/>
                    <a:pt x="4560334" y="1993303"/>
                    <a:pt x="4556228" y="1997409"/>
                  </a:cubicBezTo>
                  <a:cubicBezTo>
                    <a:pt x="4552121" y="2001516"/>
                    <a:pt x="4546552" y="2003823"/>
                    <a:pt x="4540744" y="2003823"/>
                  </a:cubicBezTo>
                  <a:lnTo>
                    <a:pt x="21898" y="2003823"/>
                  </a:lnTo>
                  <a:cubicBezTo>
                    <a:pt x="16090" y="2003823"/>
                    <a:pt x="10520" y="2001516"/>
                    <a:pt x="6414" y="1997409"/>
                  </a:cubicBezTo>
                  <a:cubicBezTo>
                    <a:pt x="2307" y="1993303"/>
                    <a:pt x="0" y="1987733"/>
                    <a:pt x="0" y="1981925"/>
                  </a:cubicBezTo>
                  <a:lnTo>
                    <a:pt x="0" y="21898"/>
                  </a:lnTo>
                  <a:cubicBezTo>
                    <a:pt x="0" y="16090"/>
                    <a:pt x="2307" y="10520"/>
                    <a:pt x="6414" y="6414"/>
                  </a:cubicBezTo>
                  <a:cubicBezTo>
                    <a:pt x="10520" y="2307"/>
                    <a:pt x="16090" y="0"/>
                    <a:pt x="21898" y="0"/>
                  </a:cubicBezTo>
                  <a:close/>
                </a:path>
              </a:pathLst>
            </a:custGeom>
            <a:solidFill>
              <a:srgbClr val="000000"/>
            </a:solidFill>
            <a:ln w="47625" cap="rnd">
              <a:solidFill>
                <a:srgbClr val="8488F4"/>
              </a:solidFill>
              <a:prstDash val="solid"/>
              <a:round/>
            </a:ln>
          </p:spPr>
        </p:sp>
        <p:sp>
          <p:nvSpPr>
            <p:cNvPr id="5" name="TextBox 5"/>
            <p:cNvSpPr txBox="1"/>
            <p:nvPr/>
          </p:nvSpPr>
          <p:spPr>
            <a:xfrm>
              <a:off x="0" y="-57150"/>
              <a:ext cx="4562642" cy="2060973"/>
            </a:xfrm>
            <a:prstGeom prst="rect">
              <a:avLst/>
            </a:prstGeom>
          </p:spPr>
          <p:txBody>
            <a:bodyPr lIns="254000" tIns="254000" rIns="254000" bIns="254000" rtlCol="0" anchor="ctr"/>
            <a:lstStyle/>
            <a:p>
              <a:pPr algn="just">
                <a:lnSpc>
                  <a:spcPts val="3359"/>
                </a:lnSpc>
              </a:pPr>
              <a:r>
                <a:rPr lang="en-US" sz="2399">
                  <a:solidFill>
                    <a:srgbClr val="FFFFFF"/>
                  </a:solidFill>
                  <a:latin typeface="Disket Mono"/>
                </a:rPr>
                <a:t>   </a:t>
              </a:r>
            </a:p>
            <a:p>
              <a:pPr algn="just">
                <a:lnSpc>
                  <a:spcPts val="3359"/>
                </a:lnSpc>
              </a:pPr>
              <a:r>
                <a:rPr lang="en-US" sz="2399">
                  <a:solidFill>
                    <a:srgbClr val="FFFFFF"/>
                  </a:solidFill>
                  <a:latin typeface="Disket Mono"/>
                </a:rPr>
                <a:t>  Proyek ini adalah proyek pembuatan sebuah game yang menggunakan modul pygame.</a:t>
              </a:r>
            </a:p>
            <a:p>
              <a:pPr algn="just">
                <a:lnSpc>
                  <a:spcPts val="3359"/>
                </a:lnSpc>
              </a:pPr>
              <a:endParaRPr lang="en-US" sz="2399">
                <a:solidFill>
                  <a:srgbClr val="FFFFFF"/>
                </a:solidFill>
                <a:latin typeface="Disket Mono"/>
              </a:endParaRPr>
            </a:p>
            <a:p>
              <a:pPr algn="just">
                <a:lnSpc>
                  <a:spcPts val="3359"/>
                </a:lnSpc>
              </a:pPr>
              <a:r>
                <a:rPr lang="en-US" sz="2399">
                  <a:solidFill>
                    <a:srgbClr val="FFFFFF"/>
                  </a:solidFill>
                  <a:latin typeface="Disket Mono"/>
                </a:rPr>
                <a:t>  Game bertema tower </a:t>
              </a:r>
              <a:r>
                <a:rPr lang="en-US" sz="2399">
                  <a:solidFill>
                    <a:srgbClr val="FFFFFF"/>
                  </a:solidFill>
                  <a:latin typeface="Disket Mono Italics"/>
                </a:rPr>
                <a:t>defense</a:t>
              </a:r>
              <a:r>
                <a:rPr lang="en-US" sz="2399">
                  <a:solidFill>
                    <a:srgbClr val="FFFFFF"/>
                  </a:solidFill>
                  <a:latin typeface="Disket Mono"/>
                </a:rPr>
                <a:t> ini mempunyai tujuan untuk mempertahankan Home player dari serangan enemy atau musuh. Untuk melindungi home, player harus menyusun sejumlah Tower yang nantinya akan menembakkan misil kepada enemy yang mengarah ke Home player. Enemy akan berjalan mengarah Home sesuai rute yang telah dibuat. Enemy akan bertambah darahnya sesuai dengan kenaikan levelnya</a:t>
              </a:r>
            </a:p>
            <a:p>
              <a:pPr algn="just">
                <a:lnSpc>
                  <a:spcPts val="3359"/>
                </a:lnSpc>
              </a:pPr>
              <a:endParaRPr lang="en-US" sz="2399">
                <a:solidFill>
                  <a:srgbClr val="FFFFFF"/>
                </a:solidFill>
                <a:latin typeface="Disket Mono"/>
              </a:endParaRPr>
            </a:p>
            <a:p>
              <a:pPr algn="just">
                <a:lnSpc>
                  <a:spcPts val="3359"/>
                </a:lnSpc>
              </a:pPr>
              <a:r>
                <a:rPr lang="en-US" sz="2399">
                  <a:solidFill>
                    <a:srgbClr val="FFFFFF"/>
                  </a:solidFill>
                  <a:latin typeface="Disket Mono"/>
                </a:rPr>
                <a:t>  Dengan setiap enemy yang dihancurkan player akan mendapatkan sejumlah uang yang dapat digunakan untuk memodifikasi tower yang memiliki kemampuan khusus. Setiap musuh berhasil mencapai base maka health dari base akan berkurang dan ketika health base turun ke angka 0 maka base akan hancur dan player kalah.</a:t>
              </a:r>
            </a:p>
            <a:p>
              <a:pPr algn="just">
                <a:lnSpc>
                  <a:spcPts val="3359"/>
                </a:lnSpc>
              </a:pPr>
              <a:endParaRPr lang="en-US" sz="2399">
                <a:solidFill>
                  <a:srgbClr val="FFFFFF"/>
                </a:solidFill>
                <a:latin typeface="Disket Mono"/>
              </a:endParaRPr>
            </a:p>
          </p:txBody>
        </p:sp>
      </p:grpSp>
      <p:sp>
        <p:nvSpPr>
          <p:cNvPr id="6" name="Freeform 6"/>
          <p:cNvSpPr/>
          <p:nvPr/>
        </p:nvSpPr>
        <p:spPr>
          <a:xfrm>
            <a:off x="6611830" y="9429750"/>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963834" y="9093726"/>
            <a:ext cx="4914150" cy="1429571"/>
          </a:xfrm>
          <a:custGeom>
            <a:avLst/>
            <a:gdLst/>
            <a:ahLst/>
            <a:cxnLst/>
            <a:rect l="l" t="t" r="r" b="b"/>
            <a:pathLst>
              <a:path w="4914150" h="1429571">
                <a:moveTo>
                  <a:pt x="0" y="0"/>
                </a:moveTo>
                <a:lnTo>
                  <a:pt x="4914150" y="0"/>
                </a:lnTo>
                <a:lnTo>
                  <a:pt x="4914150" y="1429570"/>
                </a:lnTo>
                <a:lnTo>
                  <a:pt x="0" y="1429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942593" y="8915902"/>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804498" y="9789461"/>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0" name="Picture 10"/>
          <p:cNvPicPr>
            <a:picLocks noChangeAspect="1"/>
          </p:cNvPicPr>
          <p:nvPr/>
        </p:nvPicPr>
        <p:blipFill>
          <a:blip r:embed="rId6"/>
          <a:srcRect/>
          <a:stretch>
            <a:fillRect/>
          </a:stretch>
        </p:blipFill>
        <p:spPr>
          <a:xfrm>
            <a:off x="5261573" y="8758380"/>
            <a:ext cx="2348115" cy="1744615"/>
          </a:xfrm>
          <a:prstGeom prst="rect">
            <a:avLst/>
          </a:prstGeom>
        </p:spPr>
      </p:pic>
      <p:sp>
        <p:nvSpPr>
          <p:cNvPr id="11" name="TextBox 11"/>
          <p:cNvSpPr txBox="1"/>
          <p:nvPr/>
        </p:nvSpPr>
        <p:spPr>
          <a:xfrm>
            <a:off x="1178407" y="227869"/>
            <a:ext cx="16230600" cy="989711"/>
          </a:xfrm>
          <a:prstGeom prst="rect">
            <a:avLst/>
          </a:prstGeom>
        </p:spPr>
        <p:txBody>
          <a:bodyPr lIns="0" tIns="0" rIns="0" bIns="0" rtlCol="0" anchor="t">
            <a:spAutoFit/>
          </a:bodyPr>
          <a:lstStyle/>
          <a:p>
            <a:pPr algn="ctr">
              <a:lnSpc>
                <a:spcPts val="7251"/>
              </a:lnSpc>
            </a:pPr>
            <a:r>
              <a:rPr lang="en-US" sz="6474">
                <a:solidFill>
                  <a:srgbClr val="FF63D8"/>
                </a:solidFill>
                <a:latin typeface="Arcade Gamer"/>
              </a:rPr>
              <a:t>KONSEP APLIKASI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64387" y="1946501"/>
            <a:ext cx="16230600" cy="5444657"/>
            <a:chOff x="0" y="0"/>
            <a:chExt cx="4274726" cy="1433984"/>
          </a:xfrm>
        </p:grpSpPr>
        <p:sp>
          <p:nvSpPr>
            <p:cNvPr id="3" name="Freeform 3"/>
            <p:cNvSpPr/>
            <p:nvPr/>
          </p:nvSpPr>
          <p:spPr>
            <a:xfrm>
              <a:off x="0" y="0"/>
              <a:ext cx="4274726" cy="1433984"/>
            </a:xfrm>
            <a:custGeom>
              <a:avLst/>
              <a:gdLst/>
              <a:ahLst/>
              <a:cxnLst/>
              <a:rect l="l" t="t" r="r" b="b"/>
              <a:pathLst>
                <a:path w="4274726" h="1433984">
                  <a:moveTo>
                    <a:pt x="23373" y="0"/>
                  </a:moveTo>
                  <a:lnTo>
                    <a:pt x="4251353" y="0"/>
                  </a:lnTo>
                  <a:cubicBezTo>
                    <a:pt x="4264261" y="0"/>
                    <a:pt x="4274726" y="10464"/>
                    <a:pt x="4274726" y="23373"/>
                  </a:cubicBezTo>
                  <a:lnTo>
                    <a:pt x="4274726" y="1410611"/>
                  </a:lnTo>
                  <a:cubicBezTo>
                    <a:pt x="4274726" y="1423519"/>
                    <a:pt x="4264261" y="1433984"/>
                    <a:pt x="4251353" y="1433984"/>
                  </a:cubicBezTo>
                  <a:lnTo>
                    <a:pt x="23373" y="1433984"/>
                  </a:lnTo>
                  <a:cubicBezTo>
                    <a:pt x="10464" y="1433984"/>
                    <a:pt x="0" y="1423519"/>
                    <a:pt x="0" y="1410611"/>
                  </a:cubicBezTo>
                  <a:lnTo>
                    <a:pt x="0" y="23373"/>
                  </a:lnTo>
                  <a:cubicBezTo>
                    <a:pt x="0" y="10464"/>
                    <a:pt x="10464" y="0"/>
                    <a:pt x="23373" y="0"/>
                  </a:cubicBezTo>
                  <a:close/>
                </a:path>
              </a:pathLst>
            </a:custGeom>
            <a:solidFill>
              <a:srgbClr val="000000"/>
            </a:solidFill>
            <a:ln w="47625" cap="rnd">
              <a:solidFill>
                <a:srgbClr val="8488F4"/>
              </a:solidFill>
              <a:prstDash val="solid"/>
              <a:round/>
            </a:ln>
          </p:spPr>
        </p:sp>
        <p:sp>
          <p:nvSpPr>
            <p:cNvPr id="4" name="TextBox 4"/>
            <p:cNvSpPr txBox="1"/>
            <p:nvPr/>
          </p:nvSpPr>
          <p:spPr>
            <a:xfrm>
              <a:off x="0" y="-57150"/>
              <a:ext cx="4274726" cy="1491134"/>
            </a:xfrm>
            <a:prstGeom prst="rect">
              <a:avLst/>
            </a:prstGeom>
          </p:spPr>
          <p:txBody>
            <a:bodyPr lIns="254000" tIns="254000" rIns="254000" bIns="254000" rtlCol="0" anchor="ctr"/>
            <a:lstStyle/>
            <a:p>
              <a:pPr>
                <a:lnSpc>
                  <a:spcPts val="3359"/>
                </a:lnSpc>
              </a:pPr>
              <a:r>
                <a:rPr lang="en-US" sz="2399">
                  <a:solidFill>
                    <a:srgbClr val="FFFFFF"/>
                  </a:solidFill>
                  <a:latin typeface="Disket Mono"/>
                </a:rPr>
                <a:t>   </a:t>
              </a:r>
            </a:p>
            <a:p>
              <a:pPr>
                <a:lnSpc>
                  <a:spcPts val="3359"/>
                </a:lnSpc>
              </a:pPr>
              <a:r>
                <a:rPr lang="en-US" sz="2399">
                  <a:solidFill>
                    <a:srgbClr val="FFFFFF"/>
                  </a:solidFill>
                  <a:latin typeface="Disket Mono"/>
                </a:rPr>
                <a:t>Beberapa library yang digunakan dalam pembuatan game ini antara lain:</a:t>
              </a:r>
            </a:p>
            <a:p>
              <a:pPr>
                <a:lnSpc>
                  <a:spcPts val="3359"/>
                </a:lnSpc>
              </a:pPr>
              <a:endParaRPr lang="en-US" sz="2399">
                <a:solidFill>
                  <a:srgbClr val="FFFFFF"/>
                </a:solidFill>
                <a:latin typeface="Disket Mono"/>
              </a:endParaRPr>
            </a:p>
            <a:p>
              <a:pPr marL="518158" lvl="1" indent="-259079">
                <a:lnSpc>
                  <a:spcPts val="3359"/>
                </a:lnSpc>
                <a:buFont typeface="Arial"/>
                <a:buChar char="•"/>
              </a:pPr>
              <a:r>
                <a:rPr lang="en-US" sz="2399">
                  <a:solidFill>
                    <a:srgbClr val="FFFFFF"/>
                  </a:solidFill>
                  <a:latin typeface="Disket Mono"/>
                </a:rPr>
                <a:t>Modul pygame</a:t>
              </a:r>
            </a:p>
            <a:p>
              <a:pPr marL="518158" lvl="1" indent="-259079">
                <a:lnSpc>
                  <a:spcPts val="3359"/>
                </a:lnSpc>
                <a:buFont typeface="Arial"/>
                <a:buChar char="•"/>
              </a:pPr>
              <a:r>
                <a:rPr lang="en-US" sz="2399">
                  <a:solidFill>
                    <a:srgbClr val="FFFFFF"/>
                  </a:solidFill>
                  <a:latin typeface="Disket Mono"/>
                </a:rPr>
                <a:t>Modul os</a:t>
              </a:r>
            </a:p>
            <a:p>
              <a:pPr marL="518158" lvl="1" indent="-259079">
                <a:lnSpc>
                  <a:spcPts val="3359"/>
                </a:lnSpc>
                <a:buFont typeface="Arial"/>
                <a:buChar char="•"/>
              </a:pPr>
              <a:r>
                <a:rPr lang="en-US" sz="2399">
                  <a:solidFill>
                    <a:srgbClr val="FFFFFF"/>
                  </a:solidFill>
                  <a:latin typeface="Disket Mono"/>
                </a:rPr>
                <a:t>Modul sys fungsi 'exit'</a:t>
              </a:r>
            </a:p>
            <a:p>
              <a:pPr marL="518158" lvl="1" indent="-259079">
                <a:lnSpc>
                  <a:spcPts val="3359"/>
                </a:lnSpc>
                <a:buFont typeface="Arial"/>
                <a:buChar char="•"/>
              </a:pPr>
              <a:r>
                <a:rPr lang="en-US" sz="2399">
                  <a:solidFill>
                    <a:srgbClr val="FFFFFF"/>
                  </a:solidFill>
                  <a:latin typeface="Disket Mono"/>
                </a:rPr>
                <a:t>Modul random fungsi 'randint'</a:t>
              </a:r>
            </a:p>
            <a:p>
              <a:pPr marL="518158" lvl="1" indent="-259079">
                <a:lnSpc>
                  <a:spcPts val="3359"/>
                </a:lnSpc>
                <a:buFont typeface="Arial"/>
                <a:buChar char="•"/>
              </a:pPr>
              <a:r>
                <a:rPr lang="en-US" sz="2399">
                  <a:solidFill>
                    <a:srgbClr val="FFFFFF"/>
                  </a:solidFill>
                  <a:latin typeface="Disket Mono"/>
                </a:rPr>
                <a:t>Modul math</a:t>
              </a:r>
            </a:p>
            <a:p>
              <a:pPr marL="518158" lvl="1" indent="-259079">
                <a:lnSpc>
                  <a:spcPts val="3359"/>
                </a:lnSpc>
                <a:buFont typeface="Arial"/>
                <a:buChar char="•"/>
              </a:pPr>
              <a:r>
                <a:rPr lang="en-US" sz="2399">
                  <a:solidFill>
                    <a:srgbClr val="FFFFFF"/>
                  </a:solidFill>
                  <a:latin typeface="Disket Mono"/>
                </a:rPr>
                <a:t>Modul vector</a:t>
              </a:r>
            </a:p>
            <a:p>
              <a:pPr>
                <a:lnSpc>
                  <a:spcPts val="3359"/>
                </a:lnSpc>
              </a:pPr>
              <a:endParaRPr lang="en-US" sz="2399">
                <a:solidFill>
                  <a:srgbClr val="FFFFFF"/>
                </a:solidFill>
                <a:latin typeface="Disket Mon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90600" y="2948981"/>
            <a:ext cx="16230600" cy="5444657"/>
            <a:chOff x="0" y="0"/>
            <a:chExt cx="4274726" cy="1433984"/>
          </a:xfrm>
        </p:grpSpPr>
        <p:sp>
          <p:nvSpPr>
            <p:cNvPr id="4" name="Freeform 4"/>
            <p:cNvSpPr/>
            <p:nvPr/>
          </p:nvSpPr>
          <p:spPr>
            <a:xfrm>
              <a:off x="0" y="0"/>
              <a:ext cx="4274726" cy="1433984"/>
            </a:xfrm>
            <a:custGeom>
              <a:avLst/>
              <a:gdLst/>
              <a:ahLst/>
              <a:cxnLst/>
              <a:rect l="l" t="t" r="r" b="b"/>
              <a:pathLst>
                <a:path w="4274726" h="1433984">
                  <a:moveTo>
                    <a:pt x="23373" y="0"/>
                  </a:moveTo>
                  <a:lnTo>
                    <a:pt x="4251353" y="0"/>
                  </a:lnTo>
                  <a:cubicBezTo>
                    <a:pt x="4264261" y="0"/>
                    <a:pt x="4274726" y="10464"/>
                    <a:pt x="4274726" y="23373"/>
                  </a:cubicBezTo>
                  <a:lnTo>
                    <a:pt x="4274726" y="1410611"/>
                  </a:lnTo>
                  <a:cubicBezTo>
                    <a:pt x="4274726" y="1423519"/>
                    <a:pt x="4264261" y="1433984"/>
                    <a:pt x="4251353" y="1433984"/>
                  </a:cubicBezTo>
                  <a:lnTo>
                    <a:pt x="23373" y="1433984"/>
                  </a:lnTo>
                  <a:cubicBezTo>
                    <a:pt x="10464" y="1433984"/>
                    <a:pt x="0" y="1423519"/>
                    <a:pt x="0" y="1410611"/>
                  </a:cubicBezTo>
                  <a:lnTo>
                    <a:pt x="0" y="23373"/>
                  </a:lnTo>
                  <a:cubicBezTo>
                    <a:pt x="0" y="10464"/>
                    <a:pt x="10464" y="0"/>
                    <a:pt x="23373" y="0"/>
                  </a:cubicBezTo>
                  <a:close/>
                </a:path>
              </a:pathLst>
            </a:custGeom>
            <a:solidFill>
              <a:srgbClr val="000000"/>
            </a:solidFill>
            <a:ln w="47625" cap="rnd">
              <a:solidFill>
                <a:srgbClr val="8488F4"/>
              </a:solidFill>
              <a:prstDash val="solid"/>
              <a:round/>
            </a:ln>
          </p:spPr>
        </p:sp>
        <p:sp>
          <p:nvSpPr>
            <p:cNvPr id="5" name="TextBox 5"/>
            <p:cNvSpPr txBox="1"/>
            <p:nvPr/>
          </p:nvSpPr>
          <p:spPr>
            <a:xfrm>
              <a:off x="0" y="-57150"/>
              <a:ext cx="4274726" cy="1491134"/>
            </a:xfrm>
            <a:prstGeom prst="rect">
              <a:avLst/>
            </a:prstGeom>
          </p:spPr>
          <p:txBody>
            <a:bodyPr lIns="254000" tIns="254000" rIns="254000" bIns="254000" rtlCol="0" anchor="ctr"/>
            <a:lstStyle/>
            <a:p>
              <a:pPr>
                <a:lnSpc>
                  <a:spcPts val="3359"/>
                </a:lnSpc>
              </a:pPr>
              <a:r>
                <a:rPr lang="en-US" sz="2399">
                  <a:solidFill>
                    <a:srgbClr val="FFFFFF"/>
                  </a:solidFill>
                  <a:latin typeface="Disket Mono"/>
                </a:rPr>
                <a:t>pada game belwis td mempunyai beberapa kelas/objek antara lain:</a:t>
              </a:r>
            </a:p>
            <a:p>
              <a:pPr marL="518158" lvl="1" indent="-259079">
                <a:lnSpc>
                  <a:spcPts val="3359"/>
                </a:lnSpc>
                <a:buFont typeface="Arial"/>
                <a:buChar char="•"/>
              </a:pPr>
              <a:r>
                <a:rPr lang="en-US" sz="2399">
                  <a:solidFill>
                    <a:srgbClr val="FFFFFF"/>
                  </a:solidFill>
                  <a:latin typeface="Disket Mono"/>
                </a:rPr>
                <a:t>class world</a:t>
              </a:r>
            </a:p>
            <a:p>
              <a:pPr marL="518158" lvl="1" indent="-259079">
                <a:lnSpc>
                  <a:spcPts val="3359"/>
                </a:lnSpc>
                <a:buFont typeface="Arial"/>
                <a:buChar char="•"/>
              </a:pPr>
              <a:r>
                <a:rPr lang="en-US" sz="2399">
                  <a:solidFill>
                    <a:srgbClr val="FFFFFF"/>
                  </a:solidFill>
                  <a:latin typeface="Disket Mono"/>
                </a:rPr>
                <a:t>class enemy</a:t>
              </a:r>
            </a:p>
            <a:p>
              <a:pPr marL="518158" lvl="1" indent="-259079">
                <a:lnSpc>
                  <a:spcPts val="3359"/>
                </a:lnSpc>
                <a:buFont typeface="Arial"/>
                <a:buChar char="•"/>
              </a:pPr>
              <a:r>
                <a:rPr lang="en-US" sz="2399">
                  <a:solidFill>
                    <a:srgbClr val="FFFFFF"/>
                  </a:solidFill>
                  <a:latin typeface="Disket Mono"/>
                </a:rPr>
                <a:t>class turret</a:t>
              </a:r>
            </a:p>
            <a:p>
              <a:pPr marL="518158" lvl="1" indent="-259079">
                <a:lnSpc>
                  <a:spcPts val="3359"/>
                </a:lnSpc>
                <a:buFont typeface="Arial"/>
                <a:buChar char="•"/>
              </a:pPr>
              <a:r>
                <a:rPr lang="en-US" sz="2399">
                  <a:solidFill>
                    <a:srgbClr val="FFFFFF"/>
                  </a:solidFill>
                  <a:latin typeface="Disket Mono"/>
                </a:rPr>
                <a:t>class button</a:t>
              </a:r>
            </a:p>
          </p:txBody>
        </p:sp>
      </p:grpSp>
      <p:sp>
        <p:nvSpPr>
          <p:cNvPr id="6" name="Freeform 6"/>
          <p:cNvSpPr/>
          <p:nvPr/>
        </p:nvSpPr>
        <p:spPr>
          <a:xfrm>
            <a:off x="6611830" y="9429750"/>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135387" y="9074676"/>
            <a:ext cx="4914150" cy="1429571"/>
          </a:xfrm>
          <a:custGeom>
            <a:avLst/>
            <a:gdLst/>
            <a:ahLst/>
            <a:cxnLst/>
            <a:rect l="l" t="t" r="r" b="b"/>
            <a:pathLst>
              <a:path w="4914150" h="1429571">
                <a:moveTo>
                  <a:pt x="0" y="0"/>
                </a:moveTo>
                <a:lnTo>
                  <a:pt x="4914149" y="0"/>
                </a:lnTo>
                <a:lnTo>
                  <a:pt x="4914149" y="1429570"/>
                </a:lnTo>
                <a:lnTo>
                  <a:pt x="0" y="1429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942593" y="8915902"/>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804498" y="9789461"/>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485775" y="358237"/>
            <a:ext cx="11392209" cy="1971619"/>
          </a:xfrm>
          <a:prstGeom prst="rect">
            <a:avLst/>
          </a:prstGeom>
        </p:spPr>
        <p:txBody>
          <a:bodyPr lIns="0" tIns="0" rIns="0" bIns="0" rtlCol="0" anchor="t">
            <a:spAutoFit/>
          </a:bodyPr>
          <a:lstStyle/>
          <a:p>
            <a:pPr algn="ctr">
              <a:lnSpc>
                <a:spcPts val="5090"/>
              </a:lnSpc>
            </a:pPr>
            <a:r>
              <a:rPr lang="en-US" sz="4544">
                <a:solidFill>
                  <a:srgbClr val="FF63D8"/>
                </a:solidFill>
                <a:latin typeface="Arcade Gamer"/>
              </a:rPr>
              <a:t>IDENTIFIKASI KELAS/OBJEK DAN GARIS BESAR PENERAPAN KONSEP PBO DALAM APLIKASI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7899" y="637794"/>
            <a:ext cx="1327576" cy="132757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49C"/>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11165116" y="8991191"/>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963000" y="8857429"/>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4912578"/>
            <a:ext cx="4966621" cy="4990160"/>
          </a:xfrm>
          <a:custGeom>
            <a:avLst/>
            <a:gdLst/>
            <a:ahLst/>
            <a:cxnLst/>
            <a:rect l="l" t="t" r="r" b="b"/>
            <a:pathLst>
              <a:path w="4966621" h="4990160">
                <a:moveTo>
                  <a:pt x="0" y="0"/>
                </a:moveTo>
                <a:lnTo>
                  <a:pt x="4966621" y="0"/>
                </a:lnTo>
                <a:lnTo>
                  <a:pt x="4966621" y="4990160"/>
                </a:lnTo>
                <a:lnTo>
                  <a:pt x="0" y="4990160"/>
                </a:lnTo>
                <a:lnTo>
                  <a:pt x="0" y="0"/>
                </a:lnTo>
                <a:close/>
              </a:path>
            </a:pathLst>
          </a:custGeom>
          <a:blipFill>
            <a:blip r:embed="rId4"/>
            <a:stretch>
              <a:fillRect/>
            </a:stretch>
          </a:blipFill>
        </p:spPr>
      </p:sp>
      <p:sp>
        <p:nvSpPr>
          <p:cNvPr id="8" name="Freeform 8"/>
          <p:cNvSpPr/>
          <p:nvPr/>
        </p:nvSpPr>
        <p:spPr>
          <a:xfrm>
            <a:off x="8912193" y="4912578"/>
            <a:ext cx="3892042" cy="2341333"/>
          </a:xfrm>
          <a:custGeom>
            <a:avLst/>
            <a:gdLst/>
            <a:ahLst/>
            <a:cxnLst/>
            <a:rect l="l" t="t" r="r" b="b"/>
            <a:pathLst>
              <a:path w="3892042" h="2341333">
                <a:moveTo>
                  <a:pt x="0" y="0"/>
                </a:moveTo>
                <a:lnTo>
                  <a:pt x="3892042" y="0"/>
                </a:lnTo>
                <a:lnTo>
                  <a:pt x="3892042" y="2341333"/>
                </a:lnTo>
                <a:lnTo>
                  <a:pt x="0" y="2341333"/>
                </a:lnTo>
                <a:lnTo>
                  <a:pt x="0" y="0"/>
                </a:lnTo>
                <a:close/>
              </a:path>
            </a:pathLst>
          </a:custGeom>
          <a:blipFill>
            <a:blip r:embed="rId5"/>
            <a:stretch>
              <a:fillRect r="-636"/>
            </a:stretch>
          </a:blipFill>
        </p:spPr>
      </p:sp>
      <p:sp>
        <p:nvSpPr>
          <p:cNvPr id="9" name="TextBox 9"/>
          <p:cNvSpPr txBox="1"/>
          <p:nvPr/>
        </p:nvSpPr>
        <p:spPr>
          <a:xfrm>
            <a:off x="565086" y="2575987"/>
            <a:ext cx="16694214" cy="1245253"/>
          </a:xfrm>
          <a:prstGeom prst="rect">
            <a:avLst/>
          </a:prstGeom>
        </p:spPr>
        <p:txBody>
          <a:bodyPr lIns="0" tIns="0" rIns="0" bIns="0" rtlCol="0" anchor="t">
            <a:spAutoFit/>
          </a:bodyPr>
          <a:lstStyle/>
          <a:p>
            <a:pPr algn="ctr">
              <a:lnSpc>
                <a:spcPts val="3336"/>
              </a:lnSpc>
              <a:spcBef>
                <a:spcPct val="0"/>
              </a:spcBef>
            </a:pPr>
            <a:r>
              <a:rPr lang="en-US" sz="2383">
                <a:solidFill>
                  <a:srgbClr val="FFFFFF"/>
                </a:solidFill>
                <a:latin typeface="Disket Mono"/>
              </a:rPr>
              <a:t> Class world terdapat tiga Class yg akan dimasukkan ke world, yaitu Class enemy, Class turret dan Class button.class world memiliki atribut dan method seperti yang terdapat pada uml</a:t>
            </a:r>
          </a:p>
        </p:txBody>
      </p:sp>
      <p:sp>
        <p:nvSpPr>
          <p:cNvPr id="10" name="TextBox 10"/>
          <p:cNvSpPr txBox="1"/>
          <p:nvPr/>
        </p:nvSpPr>
        <p:spPr>
          <a:xfrm>
            <a:off x="-5481911" y="1094329"/>
            <a:ext cx="18830145" cy="712764"/>
          </a:xfrm>
          <a:prstGeom prst="rect">
            <a:avLst/>
          </a:prstGeom>
        </p:spPr>
        <p:txBody>
          <a:bodyPr lIns="0" tIns="0" rIns="0" bIns="0" rtlCol="0" anchor="t">
            <a:spAutoFit/>
          </a:bodyPr>
          <a:lstStyle/>
          <a:p>
            <a:pPr algn="ctr">
              <a:lnSpc>
                <a:spcPts val="5863"/>
              </a:lnSpc>
              <a:spcBef>
                <a:spcPct val="0"/>
              </a:spcBef>
            </a:pPr>
            <a:r>
              <a:rPr lang="en-US" sz="4188">
                <a:solidFill>
                  <a:srgbClr val="FFFFFF"/>
                </a:solidFill>
                <a:latin typeface="Disket Mono"/>
              </a:rPr>
              <a:t>class world</a:t>
            </a:r>
          </a:p>
        </p:txBody>
      </p:sp>
      <p:sp>
        <p:nvSpPr>
          <p:cNvPr id="11" name="TextBox 11"/>
          <p:cNvSpPr txBox="1"/>
          <p:nvPr/>
        </p:nvSpPr>
        <p:spPr>
          <a:xfrm>
            <a:off x="9144000" y="4328805"/>
            <a:ext cx="3306148" cy="415709"/>
          </a:xfrm>
          <a:prstGeom prst="rect">
            <a:avLst/>
          </a:prstGeom>
        </p:spPr>
        <p:txBody>
          <a:bodyPr lIns="0" tIns="0" rIns="0" bIns="0" rtlCol="0" anchor="t">
            <a:spAutoFit/>
          </a:bodyPr>
          <a:lstStyle/>
          <a:p>
            <a:pPr algn="ctr">
              <a:lnSpc>
                <a:spcPts val="3336"/>
              </a:lnSpc>
              <a:spcBef>
                <a:spcPct val="0"/>
              </a:spcBef>
            </a:pPr>
            <a:r>
              <a:rPr lang="en-US" sz="2383">
                <a:solidFill>
                  <a:srgbClr val="FFFFFF"/>
                </a:solidFill>
                <a:latin typeface="Disket Mono Bold"/>
              </a:rPr>
              <a:t>METHOD</a:t>
            </a:r>
          </a:p>
        </p:txBody>
      </p:sp>
      <p:sp>
        <p:nvSpPr>
          <p:cNvPr id="12" name="TextBox 12"/>
          <p:cNvSpPr txBox="1"/>
          <p:nvPr/>
        </p:nvSpPr>
        <p:spPr>
          <a:xfrm>
            <a:off x="1858937" y="4328805"/>
            <a:ext cx="3306148" cy="415709"/>
          </a:xfrm>
          <a:prstGeom prst="rect">
            <a:avLst/>
          </a:prstGeom>
        </p:spPr>
        <p:txBody>
          <a:bodyPr lIns="0" tIns="0" rIns="0" bIns="0" rtlCol="0" anchor="t">
            <a:spAutoFit/>
          </a:bodyPr>
          <a:lstStyle/>
          <a:p>
            <a:pPr algn="ctr">
              <a:lnSpc>
                <a:spcPts val="3336"/>
              </a:lnSpc>
              <a:spcBef>
                <a:spcPct val="0"/>
              </a:spcBef>
            </a:pPr>
            <a:r>
              <a:rPr lang="en-US" sz="2383">
                <a:solidFill>
                  <a:srgbClr val="FFFFFF"/>
                </a:solidFill>
                <a:latin typeface="Disket Mono Bold"/>
              </a:rPr>
              <a:t>ATRIBUT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36592" y="720648"/>
            <a:ext cx="1327576" cy="132757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49C"/>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14019463" y="8857429"/>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912371" y="9108192"/>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5551380"/>
            <a:ext cx="4970448" cy="3550320"/>
          </a:xfrm>
          <a:custGeom>
            <a:avLst/>
            <a:gdLst/>
            <a:ahLst/>
            <a:cxnLst/>
            <a:rect l="l" t="t" r="r" b="b"/>
            <a:pathLst>
              <a:path w="4970448" h="3550320">
                <a:moveTo>
                  <a:pt x="0" y="0"/>
                </a:moveTo>
                <a:lnTo>
                  <a:pt x="4970448" y="0"/>
                </a:lnTo>
                <a:lnTo>
                  <a:pt x="4970448" y="3550320"/>
                </a:lnTo>
                <a:lnTo>
                  <a:pt x="0" y="3550320"/>
                </a:lnTo>
                <a:lnTo>
                  <a:pt x="0" y="0"/>
                </a:lnTo>
                <a:close/>
              </a:path>
            </a:pathLst>
          </a:custGeom>
          <a:blipFill>
            <a:blip r:embed="rId4"/>
            <a:stretch>
              <a:fillRect/>
            </a:stretch>
          </a:blipFill>
        </p:spPr>
      </p:sp>
      <p:sp>
        <p:nvSpPr>
          <p:cNvPr id="8" name="Freeform 8"/>
          <p:cNvSpPr/>
          <p:nvPr/>
        </p:nvSpPr>
        <p:spPr>
          <a:xfrm>
            <a:off x="9961542" y="5443681"/>
            <a:ext cx="3842899" cy="2797900"/>
          </a:xfrm>
          <a:custGeom>
            <a:avLst/>
            <a:gdLst/>
            <a:ahLst/>
            <a:cxnLst/>
            <a:rect l="l" t="t" r="r" b="b"/>
            <a:pathLst>
              <a:path w="3842899" h="2797900">
                <a:moveTo>
                  <a:pt x="0" y="0"/>
                </a:moveTo>
                <a:lnTo>
                  <a:pt x="3842899" y="0"/>
                </a:lnTo>
                <a:lnTo>
                  <a:pt x="3842899" y="2797900"/>
                </a:lnTo>
                <a:lnTo>
                  <a:pt x="0" y="2797900"/>
                </a:lnTo>
                <a:lnTo>
                  <a:pt x="0" y="0"/>
                </a:lnTo>
                <a:close/>
              </a:path>
            </a:pathLst>
          </a:custGeom>
          <a:blipFill>
            <a:blip r:embed="rId5"/>
            <a:stretch>
              <a:fillRect/>
            </a:stretch>
          </a:blipFill>
        </p:spPr>
      </p:sp>
      <p:sp>
        <p:nvSpPr>
          <p:cNvPr id="9" name="TextBox 9"/>
          <p:cNvSpPr txBox="1"/>
          <p:nvPr/>
        </p:nvSpPr>
        <p:spPr>
          <a:xfrm>
            <a:off x="0" y="2343209"/>
            <a:ext cx="18288000" cy="2390413"/>
          </a:xfrm>
          <a:prstGeom prst="rect">
            <a:avLst/>
          </a:prstGeom>
        </p:spPr>
        <p:txBody>
          <a:bodyPr lIns="0" tIns="0" rIns="0" bIns="0" rtlCol="0" anchor="t">
            <a:spAutoFit/>
          </a:bodyPr>
          <a:lstStyle/>
          <a:p>
            <a:pPr algn="ctr">
              <a:lnSpc>
                <a:spcPts val="3169"/>
              </a:lnSpc>
              <a:spcBef>
                <a:spcPct val="0"/>
              </a:spcBef>
            </a:pPr>
            <a:r>
              <a:rPr lang="en-US" sz="2264">
                <a:solidFill>
                  <a:srgbClr val="FFFFFF"/>
                </a:solidFill>
                <a:latin typeface="Disket Mono"/>
              </a:rPr>
              <a:t>Class enemy memiliki atribut dan method yang terdapat pada  uml. Pada Class enemy dibagi lagi menjadi 3 jenis enemy yaitu Ambalord, Ambatuking dan Ambatron. Masing-masing jenis enemy tersebut memiliki atribut self.image yang bersifat publik. Untuk jenis enemy Ambatuking dan Ambatron, mereka memiliki satu method tambahan yaitu special_ability(). Method ini dibuat karena kami ingin membedakan enemy tersebut agar mempunyai kemampuan khusus. </a:t>
            </a:r>
          </a:p>
        </p:txBody>
      </p:sp>
      <p:sp>
        <p:nvSpPr>
          <p:cNvPr id="10" name="TextBox 10"/>
          <p:cNvSpPr txBox="1"/>
          <p:nvPr/>
        </p:nvSpPr>
        <p:spPr>
          <a:xfrm>
            <a:off x="2048332" y="933450"/>
            <a:ext cx="4640180" cy="806721"/>
          </a:xfrm>
          <a:prstGeom prst="rect">
            <a:avLst/>
          </a:prstGeom>
        </p:spPr>
        <p:txBody>
          <a:bodyPr lIns="0" tIns="0" rIns="0" bIns="0" rtlCol="0" anchor="t">
            <a:spAutoFit/>
          </a:bodyPr>
          <a:lstStyle/>
          <a:p>
            <a:pPr algn="ctr">
              <a:lnSpc>
                <a:spcPts val="6674"/>
              </a:lnSpc>
              <a:spcBef>
                <a:spcPct val="0"/>
              </a:spcBef>
            </a:pPr>
            <a:r>
              <a:rPr lang="en-US" sz="4767">
                <a:solidFill>
                  <a:srgbClr val="FFFFFF"/>
                </a:solidFill>
                <a:latin typeface="Disket Mono"/>
              </a:rPr>
              <a:t>class enemy</a:t>
            </a:r>
          </a:p>
        </p:txBody>
      </p:sp>
      <p:sp>
        <p:nvSpPr>
          <p:cNvPr id="11" name="TextBox 11"/>
          <p:cNvSpPr txBox="1"/>
          <p:nvPr/>
        </p:nvSpPr>
        <p:spPr>
          <a:xfrm>
            <a:off x="1834326" y="4907070"/>
            <a:ext cx="3306148" cy="415709"/>
          </a:xfrm>
          <a:prstGeom prst="rect">
            <a:avLst/>
          </a:prstGeom>
        </p:spPr>
        <p:txBody>
          <a:bodyPr lIns="0" tIns="0" rIns="0" bIns="0" rtlCol="0" anchor="t">
            <a:spAutoFit/>
          </a:bodyPr>
          <a:lstStyle/>
          <a:p>
            <a:pPr algn="ctr">
              <a:lnSpc>
                <a:spcPts val="3336"/>
              </a:lnSpc>
              <a:spcBef>
                <a:spcPct val="0"/>
              </a:spcBef>
            </a:pPr>
            <a:r>
              <a:rPr lang="en-US" sz="2383">
                <a:solidFill>
                  <a:srgbClr val="FFFFFF"/>
                </a:solidFill>
                <a:latin typeface="Disket Mono Bold"/>
              </a:rPr>
              <a:t>ATRIBUT</a:t>
            </a:r>
          </a:p>
        </p:txBody>
      </p:sp>
      <p:sp>
        <p:nvSpPr>
          <p:cNvPr id="12" name="TextBox 12"/>
          <p:cNvSpPr txBox="1"/>
          <p:nvPr/>
        </p:nvSpPr>
        <p:spPr>
          <a:xfrm>
            <a:off x="10063298" y="4907070"/>
            <a:ext cx="3306148" cy="415709"/>
          </a:xfrm>
          <a:prstGeom prst="rect">
            <a:avLst/>
          </a:prstGeom>
        </p:spPr>
        <p:txBody>
          <a:bodyPr lIns="0" tIns="0" rIns="0" bIns="0" rtlCol="0" anchor="t">
            <a:spAutoFit/>
          </a:bodyPr>
          <a:lstStyle/>
          <a:p>
            <a:pPr algn="ctr">
              <a:lnSpc>
                <a:spcPts val="3336"/>
              </a:lnSpc>
              <a:spcBef>
                <a:spcPct val="0"/>
              </a:spcBef>
            </a:pPr>
            <a:r>
              <a:rPr lang="en-US" sz="2383">
                <a:solidFill>
                  <a:srgbClr val="FFFFFF"/>
                </a:solidFill>
                <a:latin typeface="Disket Mono Bold"/>
              </a:rPr>
              <a:t>METHOD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49C"/>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3880017" y="5854484"/>
            <a:ext cx="2552911" cy="4731394"/>
          </a:xfrm>
          <a:custGeom>
            <a:avLst/>
            <a:gdLst/>
            <a:ahLst/>
            <a:cxnLst/>
            <a:rect l="l" t="t" r="r" b="b"/>
            <a:pathLst>
              <a:path w="2552911" h="4731394">
                <a:moveTo>
                  <a:pt x="0" y="0"/>
                </a:moveTo>
                <a:lnTo>
                  <a:pt x="2552911" y="0"/>
                </a:lnTo>
                <a:lnTo>
                  <a:pt x="2552911" y="4731394"/>
                </a:lnTo>
                <a:lnTo>
                  <a:pt x="0" y="4731394"/>
                </a:lnTo>
                <a:lnTo>
                  <a:pt x="0" y="0"/>
                </a:lnTo>
                <a:close/>
              </a:path>
            </a:pathLst>
          </a:custGeom>
          <a:blipFill>
            <a:blip r:embed="rId2"/>
            <a:stretch>
              <a:fillRect/>
            </a:stretch>
          </a:blipFill>
        </p:spPr>
      </p:sp>
      <p:sp>
        <p:nvSpPr>
          <p:cNvPr id="6" name="Freeform 6"/>
          <p:cNvSpPr/>
          <p:nvPr/>
        </p:nvSpPr>
        <p:spPr>
          <a:xfrm>
            <a:off x="10849755" y="5994268"/>
            <a:ext cx="3741421" cy="2859514"/>
          </a:xfrm>
          <a:custGeom>
            <a:avLst/>
            <a:gdLst/>
            <a:ahLst/>
            <a:cxnLst/>
            <a:rect l="l" t="t" r="r" b="b"/>
            <a:pathLst>
              <a:path w="3741421" h="2859514">
                <a:moveTo>
                  <a:pt x="0" y="0"/>
                </a:moveTo>
                <a:lnTo>
                  <a:pt x="3741420" y="0"/>
                </a:lnTo>
                <a:lnTo>
                  <a:pt x="3741420" y="2859514"/>
                </a:lnTo>
                <a:lnTo>
                  <a:pt x="0" y="2859514"/>
                </a:lnTo>
                <a:lnTo>
                  <a:pt x="0" y="0"/>
                </a:lnTo>
                <a:close/>
              </a:path>
            </a:pathLst>
          </a:custGeom>
          <a:blipFill>
            <a:blip r:embed="rId3"/>
            <a:stretch>
              <a:fillRect/>
            </a:stretch>
          </a:blipFill>
        </p:spPr>
      </p:sp>
      <p:sp>
        <p:nvSpPr>
          <p:cNvPr id="7" name="TextBox 7"/>
          <p:cNvSpPr txBox="1"/>
          <p:nvPr/>
        </p:nvSpPr>
        <p:spPr>
          <a:xfrm>
            <a:off x="633555" y="1841499"/>
            <a:ext cx="17020890" cy="3120910"/>
          </a:xfrm>
          <a:prstGeom prst="rect">
            <a:avLst/>
          </a:prstGeom>
        </p:spPr>
        <p:txBody>
          <a:bodyPr lIns="0" tIns="0" rIns="0" bIns="0" rtlCol="0" anchor="t">
            <a:spAutoFit/>
          </a:bodyPr>
          <a:lstStyle/>
          <a:p>
            <a:pPr algn="ctr">
              <a:lnSpc>
                <a:spcPts val="3127"/>
              </a:lnSpc>
              <a:spcBef>
                <a:spcPct val="0"/>
              </a:spcBef>
            </a:pPr>
            <a:r>
              <a:rPr lang="en-US" sz="2233">
                <a:solidFill>
                  <a:srgbClr val="FFFFFF"/>
                </a:solidFill>
                <a:latin typeface="Disket Mono"/>
              </a:rPr>
              <a:t>Class Turret mempunyai atribut dan method seperti di uml. Pada Class Turret dibagi lagi menjadi 3 jenis turret yaitu Basic, Tank dan Twin Tower. Masing-masing jenis turret tersebut memiliki atribut self.image yang bersifat publik. Jenis turret Tank dan Twin Tower mempunyai satu method tambahan yang digunakan untuk mengimbangin special_ability() yang dipunyai oleh enemy. Terdapat panah asosiasi yang mengarah dari turret ke enemy, itu menunjukkan bahwa turret memiliki sebuah atribut target yang merujuk ke objek enemy.</a:t>
            </a:r>
          </a:p>
          <a:p>
            <a:pPr algn="ctr">
              <a:lnSpc>
                <a:spcPts val="3127"/>
              </a:lnSpc>
              <a:spcBef>
                <a:spcPct val="0"/>
              </a:spcBef>
            </a:pPr>
            <a:endParaRPr lang="en-US" sz="2233">
              <a:solidFill>
                <a:srgbClr val="FFFFFF"/>
              </a:solidFill>
              <a:latin typeface="Disket Mono"/>
            </a:endParaRPr>
          </a:p>
        </p:txBody>
      </p:sp>
      <p:sp>
        <p:nvSpPr>
          <p:cNvPr id="8" name="TextBox 8"/>
          <p:cNvSpPr txBox="1"/>
          <p:nvPr/>
        </p:nvSpPr>
        <p:spPr>
          <a:xfrm>
            <a:off x="2263192" y="720832"/>
            <a:ext cx="5105821" cy="822218"/>
          </a:xfrm>
          <a:prstGeom prst="rect">
            <a:avLst/>
          </a:prstGeom>
        </p:spPr>
        <p:txBody>
          <a:bodyPr lIns="0" tIns="0" rIns="0" bIns="0" rtlCol="0" anchor="t">
            <a:spAutoFit/>
          </a:bodyPr>
          <a:lstStyle/>
          <a:p>
            <a:pPr algn="ctr">
              <a:lnSpc>
                <a:spcPts val="6730"/>
              </a:lnSpc>
              <a:spcBef>
                <a:spcPct val="0"/>
              </a:spcBef>
            </a:pPr>
            <a:r>
              <a:rPr lang="en-US" sz="4807">
                <a:solidFill>
                  <a:srgbClr val="FFFFFF"/>
                </a:solidFill>
                <a:latin typeface="Disket Mono"/>
              </a:rPr>
              <a:t>class turret</a:t>
            </a:r>
          </a:p>
        </p:txBody>
      </p:sp>
      <p:sp>
        <p:nvSpPr>
          <p:cNvPr id="9" name="TextBox 9"/>
          <p:cNvSpPr txBox="1"/>
          <p:nvPr/>
        </p:nvSpPr>
        <p:spPr>
          <a:xfrm>
            <a:off x="3503398" y="5241909"/>
            <a:ext cx="3306148" cy="415709"/>
          </a:xfrm>
          <a:prstGeom prst="rect">
            <a:avLst/>
          </a:prstGeom>
        </p:spPr>
        <p:txBody>
          <a:bodyPr lIns="0" tIns="0" rIns="0" bIns="0" rtlCol="0" anchor="t">
            <a:spAutoFit/>
          </a:bodyPr>
          <a:lstStyle/>
          <a:p>
            <a:pPr algn="ctr">
              <a:lnSpc>
                <a:spcPts val="3336"/>
              </a:lnSpc>
              <a:spcBef>
                <a:spcPct val="0"/>
              </a:spcBef>
            </a:pPr>
            <a:r>
              <a:rPr lang="en-US" sz="2383">
                <a:solidFill>
                  <a:srgbClr val="FFFFFF"/>
                </a:solidFill>
                <a:latin typeface="Disket Mono Bold"/>
              </a:rPr>
              <a:t>ATRIBUT</a:t>
            </a:r>
          </a:p>
        </p:txBody>
      </p:sp>
      <p:sp>
        <p:nvSpPr>
          <p:cNvPr id="10" name="TextBox 10"/>
          <p:cNvSpPr txBox="1"/>
          <p:nvPr/>
        </p:nvSpPr>
        <p:spPr>
          <a:xfrm>
            <a:off x="11067391" y="5241909"/>
            <a:ext cx="3306148" cy="415709"/>
          </a:xfrm>
          <a:prstGeom prst="rect">
            <a:avLst/>
          </a:prstGeom>
        </p:spPr>
        <p:txBody>
          <a:bodyPr lIns="0" tIns="0" rIns="0" bIns="0" rtlCol="0" anchor="t">
            <a:spAutoFit/>
          </a:bodyPr>
          <a:lstStyle/>
          <a:p>
            <a:pPr algn="ctr">
              <a:lnSpc>
                <a:spcPts val="3336"/>
              </a:lnSpc>
              <a:spcBef>
                <a:spcPct val="0"/>
              </a:spcBef>
            </a:pPr>
            <a:r>
              <a:rPr lang="en-US" sz="2383">
                <a:solidFill>
                  <a:srgbClr val="FFFFFF"/>
                </a:solidFill>
                <a:latin typeface="Disket Mono Bold"/>
              </a:rPr>
              <a:t>METHOD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475</Words>
  <Application>Microsoft Office PowerPoint</Application>
  <PresentationFormat>Custom</PresentationFormat>
  <Paragraphs>73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Disket Mono</vt:lpstr>
      <vt:lpstr>Disket Mono Italics</vt:lpstr>
      <vt:lpstr>Disket Mono Bold</vt:lpstr>
      <vt:lpstr>Arcade Gamer</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Kuning Pixelated Lucu Presentasi Resolusi 2024</dc:title>
  <cp:lastModifiedBy>Andreas Yoga</cp:lastModifiedBy>
  <cp:revision>2</cp:revision>
  <dcterms:created xsi:type="dcterms:W3CDTF">2006-08-16T00:00:00Z</dcterms:created>
  <dcterms:modified xsi:type="dcterms:W3CDTF">2024-04-24T12:02:29Z</dcterms:modified>
  <dc:identifier>DAGDNMVjqi0</dc:identifier>
</cp:coreProperties>
</file>